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98" r:id="rId4"/>
    <p:sldId id="299" r:id="rId5"/>
    <p:sldId id="300" r:id="rId6"/>
    <p:sldId id="301" r:id="rId7"/>
    <p:sldId id="302" r:id="rId8"/>
    <p:sldId id="296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537120-2CEE-44E7-80DF-C03B95F038D7}" type="datetimeFigureOut">
              <a:rPr lang="ru-RU" smtClean="0"/>
              <a:pPr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072FC8-94EC-4713-88F4-6D23A74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Государственное бюджетное общеобразовательное учреждение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средняя общеобразовательная школа № 21 Василеостровского района Санкт-Петербурга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67544" y="1714488"/>
            <a:ext cx="8390736" cy="444707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Авторы работы: </a:t>
            </a:r>
            <a:r>
              <a:rPr lang="ru-RU" sz="2000" dirty="0" smtClean="0"/>
              <a:t>учащиеся </a:t>
            </a:r>
            <a:r>
              <a:rPr lang="en-US" sz="2000" dirty="0"/>
              <a:t>4</a:t>
            </a:r>
            <a:r>
              <a:rPr lang="ru-RU" sz="2000" dirty="0"/>
              <a:t> «Б» </a:t>
            </a:r>
            <a:r>
              <a:rPr lang="ru-RU" sz="2000" dirty="0" smtClean="0"/>
              <a:t>класса Гусев Владимир, </a:t>
            </a:r>
            <a:r>
              <a:rPr lang="ru-RU" sz="2000" dirty="0" smtClean="0"/>
              <a:t>Козлов Сергей, </a:t>
            </a:r>
            <a:r>
              <a:rPr lang="ru-RU" sz="2000" dirty="0" smtClean="0"/>
              <a:t>Рябова Виктория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Руководитель</a:t>
            </a:r>
            <a:r>
              <a:rPr lang="ru-RU" sz="2000" b="1" dirty="0"/>
              <a:t>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err="1"/>
              <a:t>Сачава</a:t>
            </a:r>
            <a:r>
              <a:rPr lang="ru-RU" sz="2000" dirty="0"/>
              <a:t> Ольга Сергеевна, учитель английского языка 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Категория:</a:t>
            </a:r>
            <a:r>
              <a:rPr lang="ru-RU" sz="2000" dirty="0" smtClean="0"/>
              <a:t> Английский язык</a:t>
            </a:r>
            <a:endParaRPr lang="ru-RU" sz="2000" dirty="0"/>
          </a:p>
          <a:p>
            <a:pPr algn="ctr">
              <a:spcBef>
                <a:spcPts val="0"/>
              </a:spcBef>
              <a:buNone/>
            </a:pPr>
            <a:endParaRPr lang="ru-RU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Контакты: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199004, Санкт-Петербург,  В.О., 5 линия, дом 16/17, литер 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Телефон: 3232557, 3232557</a:t>
            </a:r>
            <a:endParaRPr lang="ru-RU" sz="20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dirty="0"/>
              <a:t>E-mail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en-US" sz="2000" dirty="0" smtClean="0"/>
              <a:t>spbschool021@yandex.ru</a:t>
            </a:r>
            <a:endParaRPr lang="ru-RU" sz="2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214283" y="5429264"/>
            <a:ext cx="4714907" cy="73230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400" dirty="0" smtClean="0"/>
              <a:t>     </a:t>
            </a:r>
            <a:endParaRPr lang="ru-RU" sz="3200" dirty="0" smtClean="0"/>
          </a:p>
          <a:p>
            <a:pPr algn="ctr"/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Цель: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выяснить, что значат английские названия, с которыми мы встречаемся каждый день, и рассказать об этом друзьям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100" dirty="0" smtClean="0"/>
              <a:t>Задачи:</a:t>
            </a:r>
          </a:p>
          <a:p>
            <a:pPr algn="just"/>
            <a:r>
              <a:rPr lang="ru-RU" sz="3100" dirty="0" smtClean="0"/>
              <a:t>Собрать известные нам английские названия продуктов питания, напитков, магазинов, кафе, косметики, бытовой химии, операторов связи, компьютерных программ.</a:t>
            </a:r>
          </a:p>
          <a:p>
            <a:pPr algn="just"/>
            <a:r>
              <a:rPr lang="ru-RU" sz="3100" dirty="0" smtClean="0"/>
              <a:t>Выяснить, как переводятся эти названия.</a:t>
            </a:r>
          </a:p>
          <a:p>
            <a:pPr algn="just"/>
            <a:r>
              <a:rPr lang="ru-RU" sz="3100" dirty="0" smtClean="0"/>
              <a:t>Проследить</a:t>
            </a:r>
            <a:r>
              <a:rPr lang="ru-RU" sz="3100" dirty="0" smtClean="0"/>
              <a:t>, как связаны названия и сама продукция.</a:t>
            </a:r>
          </a:p>
          <a:p>
            <a:pPr algn="just"/>
            <a:r>
              <a:rPr lang="ru-RU" sz="3100" dirty="0" smtClean="0"/>
              <a:t>Ответить на вопрос: «Зачем нам знать английские названия?»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со сладостями и чаем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Snicker</a:t>
            </a:r>
            <a:r>
              <a:rPr lang="ru-RU" sz="2800" dirty="0" smtClean="0"/>
              <a:t> - смеяться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Bounty</a:t>
            </a:r>
            <a:r>
              <a:rPr lang="ru-RU" sz="2800" dirty="0" smtClean="0"/>
              <a:t> - </a:t>
            </a:r>
            <a:r>
              <a:rPr lang="ru-RU" sz="2800" dirty="0"/>
              <a:t>щ</a:t>
            </a:r>
            <a:r>
              <a:rPr lang="ru-RU" sz="2800" dirty="0" smtClean="0"/>
              <a:t>едрость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Nuts</a:t>
            </a:r>
            <a:r>
              <a:rPr lang="ru-RU" sz="2800" dirty="0" smtClean="0"/>
              <a:t> – орехи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Milk</a:t>
            </a:r>
            <a:r>
              <a:rPr lang="ru-RU" sz="2800" dirty="0" smtClean="0"/>
              <a:t> – молоко, </a:t>
            </a:r>
            <a:r>
              <a:rPr lang="en-US" sz="2800" dirty="0" smtClean="0"/>
              <a:t>way</a:t>
            </a:r>
            <a:r>
              <a:rPr lang="ru-RU" sz="2800" dirty="0" smtClean="0"/>
              <a:t> – путь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Two</a:t>
            </a:r>
            <a:r>
              <a:rPr lang="ru-RU" sz="2800" dirty="0" smtClean="0"/>
              <a:t> – два, пара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Green</a:t>
            </a:r>
            <a:r>
              <a:rPr lang="ru-RU" sz="2800" dirty="0" smtClean="0"/>
              <a:t> – зеленый, </a:t>
            </a:r>
            <a:r>
              <a:rPr lang="en-US" sz="2800" dirty="0" smtClean="0"/>
              <a:t>field</a:t>
            </a:r>
            <a:r>
              <a:rPr lang="ru-RU" sz="2800" dirty="0" smtClean="0"/>
              <a:t> - поле</a:t>
            </a:r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0_54bde_90695fdf_XL.jpg"/>
          <p:cNvPicPr>
            <a:picLocks noChangeAspect="1"/>
          </p:cNvPicPr>
          <p:nvPr/>
        </p:nvPicPr>
        <p:blipFill>
          <a:blip r:embed="rId2"/>
          <a:srcRect l="10840" r="10840"/>
          <a:stretch>
            <a:fillRect/>
          </a:stretch>
        </p:blipFill>
        <p:spPr>
          <a:xfrm>
            <a:off x="179512" y="1568047"/>
            <a:ext cx="1558333" cy="812872"/>
          </a:xfrm>
          <a:prstGeom prst="rect">
            <a:avLst/>
          </a:prstGeom>
        </p:spPr>
      </p:pic>
      <p:pic>
        <p:nvPicPr>
          <p:cNvPr id="5" name="Рисунок 4" descr="b8575bea6b77c0ecb73c7f60ec92edb7_600.jpg"/>
          <p:cNvPicPr>
            <a:picLocks noChangeAspect="1"/>
          </p:cNvPicPr>
          <p:nvPr/>
        </p:nvPicPr>
        <p:blipFill>
          <a:blip r:embed="rId3"/>
          <a:srcRect t="4010" b="4010"/>
          <a:stretch>
            <a:fillRect/>
          </a:stretch>
        </p:blipFill>
        <p:spPr>
          <a:xfrm>
            <a:off x="150827" y="2278469"/>
            <a:ext cx="1744809" cy="876750"/>
          </a:xfrm>
          <a:prstGeom prst="rect">
            <a:avLst/>
          </a:prstGeom>
        </p:spPr>
      </p:pic>
      <p:pic>
        <p:nvPicPr>
          <p:cNvPr id="6" name="Рисунок 5" descr="11480_Nuts Single 36st.jpg"/>
          <p:cNvPicPr>
            <a:picLocks noChangeAspect="1"/>
          </p:cNvPicPr>
          <p:nvPr/>
        </p:nvPicPr>
        <p:blipFill>
          <a:blip r:embed="rId4"/>
          <a:srcRect l="6678" r="6678"/>
          <a:stretch>
            <a:fillRect/>
          </a:stretch>
        </p:blipFill>
        <p:spPr>
          <a:xfrm>
            <a:off x="181533" y="3157689"/>
            <a:ext cx="1558333" cy="759828"/>
          </a:xfrm>
          <a:prstGeom prst="rect">
            <a:avLst/>
          </a:prstGeom>
        </p:spPr>
      </p:pic>
      <p:pic>
        <p:nvPicPr>
          <p:cNvPr id="7" name="Рисунок 6" descr="1022435P.jpg"/>
          <p:cNvPicPr>
            <a:picLocks noChangeAspect="1"/>
          </p:cNvPicPr>
          <p:nvPr/>
        </p:nvPicPr>
        <p:blipFill>
          <a:blip r:embed="rId5"/>
          <a:srcRect t="2686" b="2686"/>
          <a:stretch>
            <a:fillRect/>
          </a:stretch>
        </p:blipFill>
        <p:spPr>
          <a:xfrm>
            <a:off x="286289" y="4030610"/>
            <a:ext cx="1473884" cy="712585"/>
          </a:xfrm>
          <a:prstGeom prst="rect">
            <a:avLst/>
          </a:prstGeom>
        </p:spPr>
      </p:pic>
      <p:pic>
        <p:nvPicPr>
          <p:cNvPr id="8" name="Рисунок 7" descr="d864fcbb41eec31a64c62fd98328ec02_eaedc4a0a62ec2a8701fb7eb71cf18cd.jpg"/>
          <p:cNvPicPr>
            <a:picLocks noChangeAspect="1"/>
          </p:cNvPicPr>
          <p:nvPr/>
        </p:nvPicPr>
        <p:blipFill>
          <a:blip r:embed="rId6"/>
          <a:srcRect t="16870" b="16870"/>
          <a:stretch>
            <a:fillRect/>
          </a:stretch>
        </p:blipFill>
        <p:spPr>
          <a:xfrm>
            <a:off x="179512" y="4792908"/>
            <a:ext cx="1687440" cy="691598"/>
          </a:xfrm>
          <a:prstGeom prst="rect">
            <a:avLst/>
          </a:prstGeom>
        </p:spPr>
      </p:pic>
      <p:pic>
        <p:nvPicPr>
          <p:cNvPr id="9" name="Рисунок 8" descr="image_big.JPG"/>
          <p:cNvPicPr>
            <a:picLocks noChangeAspect="1"/>
          </p:cNvPicPr>
          <p:nvPr/>
        </p:nvPicPr>
        <p:blipFill>
          <a:blip r:embed="rId7"/>
          <a:srcRect t="7847" b="7847"/>
          <a:stretch>
            <a:fillRect/>
          </a:stretch>
        </p:blipFill>
        <p:spPr>
          <a:xfrm>
            <a:off x="266261" y="5618586"/>
            <a:ext cx="1493912" cy="9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83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 косметикой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Head </a:t>
            </a:r>
            <a:r>
              <a:rPr lang="ru-RU" sz="2800" dirty="0" smtClean="0"/>
              <a:t>– голова, </a:t>
            </a:r>
            <a:r>
              <a:rPr lang="en-US" sz="2800" dirty="0"/>
              <a:t>s</a:t>
            </a:r>
            <a:r>
              <a:rPr lang="en-US" sz="2800" dirty="0" smtClean="0"/>
              <a:t>houlders – </a:t>
            </a:r>
            <a:r>
              <a:rPr lang="ru-RU" sz="2800" dirty="0" smtClean="0"/>
              <a:t>плечи </a:t>
            </a:r>
          </a:p>
          <a:p>
            <a:pPr>
              <a:lnSpc>
                <a:spcPct val="150000"/>
              </a:lnSpc>
            </a:pPr>
            <a:endParaRPr lang="ru-RU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Dove</a:t>
            </a:r>
            <a:r>
              <a:rPr lang="ru-RU" sz="2800" dirty="0" smtClean="0"/>
              <a:t> – голубь</a:t>
            </a:r>
          </a:p>
          <a:p>
            <a:pPr>
              <a:lnSpc>
                <a:spcPct val="150000"/>
              </a:lnSpc>
            </a:pP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en-US" sz="2800" dirty="0"/>
              <a:t>Wash </a:t>
            </a:r>
            <a:r>
              <a:rPr lang="ru-RU" sz="2800" dirty="0" smtClean="0"/>
              <a:t>– мыть, </a:t>
            </a:r>
            <a:r>
              <a:rPr lang="en-US" sz="2800" dirty="0" smtClean="0"/>
              <a:t>go</a:t>
            </a:r>
            <a:r>
              <a:rPr lang="ru-RU" sz="2800" dirty="0" smtClean="0"/>
              <a:t> - идти</a:t>
            </a:r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head-and-shoulders-mobile-wallpaper.jpg"/>
          <p:cNvPicPr>
            <a:picLocks noChangeAspect="1"/>
          </p:cNvPicPr>
          <p:nvPr/>
        </p:nvPicPr>
        <p:blipFill>
          <a:blip r:embed="rId2"/>
          <a:srcRect t="29918" b="29918"/>
          <a:stretch>
            <a:fillRect/>
          </a:stretch>
        </p:blipFill>
        <p:spPr>
          <a:xfrm>
            <a:off x="309044" y="1607901"/>
            <a:ext cx="1747303" cy="1052736"/>
          </a:xfrm>
          <a:prstGeom prst="rect">
            <a:avLst/>
          </a:prstGeom>
        </p:spPr>
      </p:pic>
      <p:pic>
        <p:nvPicPr>
          <p:cNvPr id="11" name="Рисунок 10" descr="1259888845.jpg"/>
          <p:cNvPicPr>
            <a:picLocks noChangeAspect="1"/>
          </p:cNvPicPr>
          <p:nvPr/>
        </p:nvPicPr>
        <p:blipFill>
          <a:blip r:embed="rId3"/>
          <a:srcRect t="13132" b="13132"/>
          <a:stretch>
            <a:fillRect/>
          </a:stretch>
        </p:blipFill>
        <p:spPr>
          <a:xfrm>
            <a:off x="107504" y="2852936"/>
            <a:ext cx="2150384" cy="1295589"/>
          </a:xfrm>
          <a:prstGeom prst="rect">
            <a:avLst/>
          </a:prstGeom>
        </p:spPr>
      </p:pic>
      <p:pic>
        <p:nvPicPr>
          <p:cNvPr id="12" name="Рисунок 11" descr="10056303.jpg"/>
          <p:cNvPicPr>
            <a:picLocks noChangeAspect="1"/>
          </p:cNvPicPr>
          <p:nvPr/>
        </p:nvPicPr>
        <p:blipFill>
          <a:blip r:embed="rId4"/>
          <a:srcRect t="25409" b="25409"/>
          <a:stretch>
            <a:fillRect/>
          </a:stretch>
        </p:blipFill>
        <p:spPr>
          <a:xfrm>
            <a:off x="13745" y="4437112"/>
            <a:ext cx="2411760" cy="14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94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с бытовой химией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Fairy</a:t>
            </a:r>
            <a:r>
              <a:rPr lang="ru-RU" sz="2800" dirty="0" smtClean="0"/>
              <a:t> – фея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Tide</a:t>
            </a:r>
            <a:r>
              <a:rPr lang="ru-RU" sz="2800" dirty="0" smtClean="0"/>
              <a:t> – смывать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Vanish</a:t>
            </a:r>
            <a:r>
              <a:rPr lang="ru-RU" sz="2800" dirty="0" smtClean="0"/>
              <a:t> - исчезать</a:t>
            </a:r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61-fairy-liquid.jpg"/>
          <p:cNvPicPr>
            <a:picLocks noChangeAspect="1"/>
          </p:cNvPicPr>
          <p:nvPr/>
        </p:nvPicPr>
        <p:blipFill>
          <a:blip r:embed="rId2"/>
          <a:srcRect t="7086" b="7086"/>
          <a:stretch>
            <a:fillRect/>
          </a:stretch>
        </p:blipFill>
        <p:spPr>
          <a:xfrm>
            <a:off x="323528" y="1600200"/>
            <a:ext cx="2195736" cy="1322913"/>
          </a:xfrm>
          <a:prstGeom prst="rect">
            <a:avLst/>
          </a:prstGeom>
        </p:spPr>
      </p:pic>
      <p:pic>
        <p:nvPicPr>
          <p:cNvPr id="11" name="Рисунок 10" descr="1003345P.jpg"/>
          <p:cNvPicPr>
            <a:picLocks noChangeAspect="1"/>
          </p:cNvPicPr>
          <p:nvPr/>
        </p:nvPicPr>
        <p:blipFill>
          <a:blip r:embed="rId3"/>
          <a:srcRect t="33658" b="33658"/>
          <a:stretch>
            <a:fillRect/>
          </a:stretch>
        </p:blipFill>
        <p:spPr>
          <a:xfrm>
            <a:off x="467544" y="3212976"/>
            <a:ext cx="1795606" cy="1081838"/>
          </a:xfrm>
          <a:prstGeom prst="rect">
            <a:avLst/>
          </a:prstGeom>
        </p:spPr>
      </p:pic>
      <p:pic>
        <p:nvPicPr>
          <p:cNvPr id="12" name="Рисунок 11" descr="895_4.jpg"/>
          <p:cNvPicPr>
            <a:picLocks noChangeAspect="1"/>
          </p:cNvPicPr>
          <p:nvPr/>
        </p:nvPicPr>
        <p:blipFill>
          <a:blip r:embed="rId4"/>
          <a:srcRect t="14376" b="14376"/>
          <a:stretch>
            <a:fillRect/>
          </a:stretch>
        </p:blipFill>
        <p:spPr>
          <a:xfrm>
            <a:off x="347693" y="4653136"/>
            <a:ext cx="2051720" cy="12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59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 операторами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Bee </a:t>
            </a:r>
            <a:r>
              <a:rPr lang="ru-RU" sz="2800" dirty="0" smtClean="0"/>
              <a:t>– пчела, </a:t>
            </a:r>
            <a:r>
              <a:rPr lang="en-US" sz="2800" dirty="0" smtClean="0"/>
              <a:t>line</a:t>
            </a:r>
            <a:r>
              <a:rPr lang="ru-RU" sz="2800" dirty="0" smtClean="0"/>
              <a:t> - линия </a:t>
            </a:r>
          </a:p>
          <a:p>
            <a:pPr>
              <a:lnSpc>
                <a:spcPct val="150000"/>
              </a:lnSpc>
            </a:pPr>
            <a:endParaRPr lang="ru-RU" sz="2800" dirty="0"/>
          </a:p>
          <a:p>
            <a:pPr>
              <a:lnSpc>
                <a:spcPct val="150000"/>
              </a:lnSpc>
            </a:pP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en-US" sz="2800" dirty="0" smtClean="0"/>
              <a:t>Sky</a:t>
            </a:r>
            <a:r>
              <a:rPr lang="ru-RU" sz="2800" dirty="0" smtClean="0"/>
              <a:t> – небо, </a:t>
            </a:r>
            <a:r>
              <a:rPr lang="en-US" sz="2800" dirty="0" smtClean="0"/>
              <a:t>link</a:t>
            </a:r>
            <a:r>
              <a:rPr lang="ru-RU" sz="2800" dirty="0" smtClean="0"/>
              <a:t> - связь</a:t>
            </a:r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beeeeeeeeeeeeeeeeeee.jpg"/>
          <p:cNvPicPr>
            <a:picLocks noChangeAspect="1"/>
          </p:cNvPicPr>
          <p:nvPr/>
        </p:nvPicPr>
        <p:blipFill>
          <a:blip r:embed="rId2"/>
          <a:srcRect t="9835" b="9835"/>
          <a:stretch>
            <a:fillRect/>
          </a:stretch>
        </p:blipFill>
        <p:spPr>
          <a:xfrm>
            <a:off x="179512" y="1612153"/>
            <a:ext cx="2261001" cy="1362235"/>
          </a:xfrm>
          <a:prstGeom prst="rect">
            <a:avLst/>
          </a:prstGeom>
        </p:spPr>
      </p:pic>
      <p:pic>
        <p:nvPicPr>
          <p:cNvPr id="8" name="Рисунок 7" descr="medium_medium_Skaylink.jpg"/>
          <p:cNvPicPr>
            <a:picLocks noChangeAspect="1"/>
          </p:cNvPicPr>
          <p:nvPr/>
        </p:nvPicPr>
        <p:blipFill>
          <a:blip r:embed="rId3"/>
          <a:srcRect t="6966" b="6966"/>
          <a:stretch>
            <a:fillRect/>
          </a:stretch>
        </p:blipFill>
        <p:spPr>
          <a:xfrm>
            <a:off x="323528" y="3140968"/>
            <a:ext cx="1872208" cy="11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94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 программами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94248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Windows </a:t>
            </a:r>
            <a:r>
              <a:rPr lang="ru-RU" sz="2800" dirty="0" smtClean="0"/>
              <a:t>– окна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en-US" sz="3200" dirty="0"/>
              <a:t>Explore </a:t>
            </a:r>
            <a:r>
              <a:rPr lang="en-US" sz="3200" dirty="0" smtClean="0"/>
              <a:t>–</a:t>
            </a:r>
            <a:r>
              <a:rPr lang="ru-RU" sz="3200" dirty="0" smtClean="0"/>
              <a:t> исследовать</a:t>
            </a:r>
          </a:p>
          <a:p>
            <a:pPr>
              <a:lnSpc>
                <a:spcPct val="150000"/>
              </a:lnSpc>
            </a:pPr>
            <a:endParaRPr lang="ru-RU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Power</a:t>
            </a:r>
            <a:r>
              <a:rPr lang="ru-RU" sz="3200" dirty="0" smtClean="0"/>
              <a:t>- сила, Р</a:t>
            </a:r>
            <a:r>
              <a:rPr lang="en-US" sz="3200" dirty="0" err="1" smtClean="0"/>
              <a:t>oint</a:t>
            </a:r>
            <a:r>
              <a:rPr lang="ru-RU" sz="3200" dirty="0" smtClean="0"/>
              <a:t> - точка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Windows7.jpg"/>
          <p:cNvPicPr>
            <a:picLocks noChangeAspect="1"/>
          </p:cNvPicPr>
          <p:nvPr/>
        </p:nvPicPr>
        <p:blipFill>
          <a:blip r:embed="rId2"/>
          <a:srcRect t="19572" b="19572"/>
          <a:stretch>
            <a:fillRect/>
          </a:stretch>
        </p:blipFill>
        <p:spPr>
          <a:xfrm>
            <a:off x="107504" y="1700808"/>
            <a:ext cx="2507368" cy="1510669"/>
          </a:xfrm>
          <a:prstGeom prst="rect">
            <a:avLst/>
          </a:prstGeom>
        </p:spPr>
      </p:pic>
      <p:pic>
        <p:nvPicPr>
          <p:cNvPr id="9" name="Рисунок 8" descr="32111537-2-440-overview-1.gif"/>
          <p:cNvPicPr>
            <a:picLocks noChangeAspect="1"/>
          </p:cNvPicPr>
          <p:nvPr/>
        </p:nvPicPr>
        <p:blipFill>
          <a:blip r:embed="rId3"/>
          <a:srcRect t="9835" b="9835"/>
          <a:stretch>
            <a:fillRect/>
          </a:stretch>
        </p:blipFill>
        <p:spPr>
          <a:xfrm>
            <a:off x="251520" y="3356992"/>
            <a:ext cx="2051720" cy="1236145"/>
          </a:xfrm>
          <a:prstGeom prst="rect">
            <a:avLst/>
          </a:prstGeom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4"/>
          <a:srcRect t="11864" b="11864"/>
          <a:stretch>
            <a:fillRect/>
          </a:stretch>
        </p:blipFill>
        <p:spPr>
          <a:xfrm>
            <a:off x="179512" y="5013176"/>
            <a:ext cx="2592288" cy="15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82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связаны названия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и сама продукция?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572560" cy="449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dirty="0" smtClean="0">
                <a:solidFill>
                  <a:srgbClr val="C00000"/>
                </a:solidFill>
              </a:rPr>
              <a:t>Часто в названии есть:</a:t>
            </a:r>
          </a:p>
          <a:p>
            <a:r>
              <a:rPr lang="ru-RU" dirty="0" smtClean="0"/>
              <a:t>символ фирмы: </a:t>
            </a:r>
            <a:r>
              <a:rPr lang="en-US" dirty="0" smtClean="0"/>
              <a:t>Dove</a:t>
            </a:r>
            <a:r>
              <a:rPr lang="ru-RU" dirty="0" smtClean="0"/>
              <a:t> – голубь, </a:t>
            </a:r>
            <a:r>
              <a:rPr lang="en-US" dirty="0" smtClean="0"/>
              <a:t>Beeline</a:t>
            </a:r>
            <a:r>
              <a:rPr lang="ru-RU" dirty="0" smtClean="0"/>
              <a:t> – пчела (черные и желтые полоски);</a:t>
            </a:r>
          </a:p>
          <a:p>
            <a:r>
              <a:rPr lang="ru-RU" dirty="0" smtClean="0"/>
              <a:t>фирменный цвет: </a:t>
            </a:r>
            <a:r>
              <a:rPr lang="en-US" dirty="0" smtClean="0"/>
              <a:t>Greenfield – </a:t>
            </a:r>
            <a:r>
              <a:rPr lang="ru-RU" dirty="0" smtClean="0"/>
              <a:t>упаковка чая зеленая;</a:t>
            </a:r>
          </a:p>
          <a:p>
            <a:r>
              <a:rPr lang="ru-RU" dirty="0" smtClean="0"/>
              <a:t>функция: </a:t>
            </a:r>
            <a:r>
              <a:rPr lang="en-US" dirty="0" smtClean="0"/>
              <a:t>Explorer</a:t>
            </a:r>
            <a:r>
              <a:rPr lang="ru-RU" dirty="0" smtClean="0"/>
              <a:t> – исследовать,</a:t>
            </a:r>
            <a:r>
              <a:rPr lang="en-US" dirty="0" smtClean="0"/>
              <a:t> Tide –</a:t>
            </a:r>
            <a:r>
              <a:rPr lang="ru-RU" dirty="0" smtClean="0"/>
              <a:t> смывать, </a:t>
            </a:r>
            <a:r>
              <a:rPr lang="en-US" dirty="0" smtClean="0"/>
              <a:t>Wash &amp; Go – </a:t>
            </a:r>
            <a:r>
              <a:rPr lang="ru-RU" dirty="0" smtClean="0"/>
              <a:t>мыть;</a:t>
            </a:r>
          </a:p>
          <a:p>
            <a:r>
              <a:rPr lang="ru-RU" dirty="0" smtClean="0"/>
              <a:t>состав продукта: </a:t>
            </a:r>
            <a:r>
              <a:rPr lang="en-US" dirty="0" err="1" smtClean="0"/>
              <a:t>MilkyWay</a:t>
            </a:r>
            <a:r>
              <a:rPr lang="en-US" dirty="0" smtClean="0"/>
              <a:t> – </a:t>
            </a:r>
            <a:r>
              <a:rPr lang="ru-RU" dirty="0" smtClean="0"/>
              <a:t>молочный шоколад, </a:t>
            </a:r>
            <a:r>
              <a:rPr lang="en-US" dirty="0" smtClean="0"/>
              <a:t>Nuts </a:t>
            </a:r>
            <a:r>
              <a:rPr lang="ru-RU" dirty="0" smtClean="0"/>
              <a:t>– орехи;</a:t>
            </a:r>
          </a:p>
          <a:p>
            <a:r>
              <a:rPr lang="ru-RU" dirty="0" smtClean="0"/>
              <a:t>положительная оценка, реклама: О</a:t>
            </a:r>
            <a:r>
              <a:rPr lang="en-US" dirty="0" smtClean="0"/>
              <a:t>’</a:t>
            </a:r>
            <a:r>
              <a:rPr lang="ru-RU" dirty="0" err="1" smtClean="0"/>
              <a:t>кей</a:t>
            </a:r>
            <a:r>
              <a:rPr lang="en-US" dirty="0" smtClean="0"/>
              <a:t> </a:t>
            </a:r>
            <a:r>
              <a:rPr lang="ru-RU" dirty="0" smtClean="0"/>
              <a:t>– все хорошо, </a:t>
            </a:r>
            <a:r>
              <a:rPr lang="en-US" dirty="0" smtClean="0"/>
              <a:t>Bounty</a:t>
            </a:r>
            <a:r>
              <a:rPr lang="ru-RU" dirty="0" smtClean="0"/>
              <a:t> – щедрость,</a:t>
            </a:r>
            <a:r>
              <a:rPr lang="en-US" dirty="0" smtClean="0"/>
              <a:t> Snickers</a:t>
            </a:r>
            <a:r>
              <a:rPr lang="ru-RU" dirty="0" smtClean="0"/>
              <a:t> – смеяться, </a:t>
            </a:r>
            <a:r>
              <a:rPr lang="en-US" dirty="0" smtClean="0"/>
              <a:t>Fairy </a:t>
            </a:r>
            <a:r>
              <a:rPr lang="ru-RU" dirty="0" smtClean="0"/>
              <a:t>– фея.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Зачем нам знать,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что значат английские названия?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495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Чтобы запомнить символ фирмы и ее цвет; </a:t>
            </a:r>
          </a:p>
          <a:p>
            <a:pPr algn="just"/>
            <a:r>
              <a:rPr lang="ru-RU" dirty="0" smtClean="0"/>
              <a:t>Чтобы понять, для чего предназначен товар, и узнать его состав;</a:t>
            </a:r>
          </a:p>
          <a:p>
            <a:pPr algn="just"/>
            <a:r>
              <a:rPr lang="ru-RU" dirty="0" smtClean="0"/>
              <a:t>Чтобы не «попасться на крючок». Ведь названия, в которых есть положительная оценка – это «приманка» для покупателя. На самом деле эти продукты не всегда полезны!</a:t>
            </a:r>
          </a:p>
          <a:p>
            <a:pPr algn="just"/>
            <a:r>
              <a:rPr lang="ru-RU" dirty="0" smtClean="0"/>
              <a:t>Чтобы узнать и запомнить новые английские слова.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396</TotalTime>
  <Words>370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Обычная</vt:lpstr>
      <vt:lpstr>Государственное бюджетное общеобразовательное учреждение средняя общеобразовательная школа № 21 Василеостровского района Санкт-Петербурга</vt:lpstr>
      <vt:lpstr>Цель:  выяснить, что значат английские названия, с которыми мы встречаемся каждый день, и рассказать об этом друзьям </vt:lpstr>
      <vt:lpstr>Примеры со сладостями и чаем</vt:lpstr>
      <vt:lpstr>Примеры с косметикой</vt:lpstr>
      <vt:lpstr>Примеры с бытовой химией</vt:lpstr>
      <vt:lpstr>Примеры с операторами связи</vt:lpstr>
      <vt:lpstr>Примеры с программами</vt:lpstr>
      <vt:lpstr>Как связаны названия  и сама продукция? </vt:lpstr>
      <vt:lpstr> Зачем нам знать,  что значат английские названия?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Ольга</cp:lastModifiedBy>
  <cp:revision>52</cp:revision>
  <dcterms:created xsi:type="dcterms:W3CDTF">2012-01-24T20:52:39Z</dcterms:created>
  <dcterms:modified xsi:type="dcterms:W3CDTF">2015-12-30T13:48:15Z</dcterms:modified>
</cp:coreProperties>
</file>