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5" r:id="rId8"/>
    <p:sldId id="264" r:id="rId9"/>
    <p:sldId id="263" r:id="rId10"/>
    <p:sldId id="266" r:id="rId11"/>
    <p:sldId id="268" r:id="rId12"/>
    <p:sldId id="270" r:id="rId13"/>
    <p:sldId id="271" r:id="rId14"/>
    <p:sldId id="272" r:id="rId15"/>
    <p:sldId id="267"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6633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345A0C5-4E39-4DB9-8276-4335F7F3764D}" type="datetimeFigureOut">
              <a:rPr lang="ru-RU" smtClean="0"/>
              <a:pPr/>
              <a:t>06.04.2020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881D6D6-D9F7-452D-A08E-4F18E801AEBA}"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345A0C5-4E39-4DB9-8276-4335F7F3764D}" type="datetimeFigureOut">
              <a:rPr lang="ru-RU" smtClean="0"/>
              <a:pPr/>
              <a:t>06.04.2020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881D6D6-D9F7-452D-A08E-4F18E801AEBA}"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345A0C5-4E39-4DB9-8276-4335F7F3764D}" type="datetimeFigureOut">
              <a:rPr lang="ru-RU" smtClean="0"/>
              <a:pPr/>
              <a:t>06.04.2020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881D6D6-D9F7-452D-A08E-4F18E801AEBA}"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345A0C5-4E39-4DB9-8276-4335F7F3764D}" type="datetimeFigureOut">
              <a:rPr lang="ru-RU" smtClean="0"/>
              <a:pPr/>
              <a:t>06.04.2020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881D6D6-D9F7-452D-A08E-4F18E801AEBA}"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345A0C5-4E39-4DB9-8276-4335F7F3764D}" type="datetimeFigureOut">
              <a:rPr lang="ru-RU" smtClean="0"/>
              <a:pPr/>
              <a:t>06.04.2020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881D6D6-D9F7-452D-A08E-4F18E801AEBA}"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345A0C5-4E39-4DB9-8276-4335F7F3764D}" type="datetimeFigureOut">
              <a:rPr lang="ru-RU" smtClean="0"/>
              <a:pPr/>
              <a:t>06.04.2020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881D6D6-D9F7-452D-A08E-4F18E801AEBA}"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345A0C5-4E39-4DB9-8276-4335F7F3764D}" type="datetimeFigureOut">
              <a:rPr lang="ru-RU" smtClean="0"/>
              <a:pPr/>
              <a:t>06.04.2020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881D6D6-D9F7-452D-A08E-4F18E801AEBA}"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345A0C5-4E39-4DB9-8276-4335F7F3764D}" type="datetimeFigureOut">
              <a:rPr lang="ru-RU" smtClean="0"/>
              <a:pPr/>
              <a:t>06.04.2020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881D6D6-D9F7-452D-A08E-4F18E801AEBA}"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345A0C5-4E39-4DB9-8276-4335F7F3764D}" type="datetimeFigureOut">
              <a:rPr lang="ru-RU" smtClean="0"/>
              <a:pPr/>
              <a:t>06.04.2020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881D6D6-D9F7-452D-A08E-4F18E801AEBA}"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345A0C5-4E39-4DB9-8276-4335F7F3764D}" type="datetimeFigureOut">
              <a:rPr lang="ru-RU" smtClean="0"/>
              <a:pPr/>
              <a:t>06.04.2020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881D6D6-D9F7-452D-A08E-4F18E801AEBA}"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345A0C5-4E39-4DB9-8276-4335F7F3764D}" type="datetimeFigureOut">
              <a:rPr lang="ru-RU" smtClean="0"/>
              <a:pPr/>
              <a:t>06.04.2020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881D6D6-D9F7-452D-A08E-4F18E801AEBA}"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45A0C5-4E39-4DB9-8276-4335F7F3764D}" type="datetimeFigureOut">
              <a:rPr lang="ru-RU" smtClean="0"/>
              <a:pPr/>
              <a:t>06.04.2020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81D6D6-D9F7-452D-A08E-4F18E801AEBA}"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www.filipoc.ru/rodina/kosmonavt-yuriy-gagarin" TargetMode="External"/><Relationship Id="rId2" Type="http://schemas.openxmlformats.org/officeDocument/2006/relationships/hyperlink" Target="http://dostavka-portretov.ru/por-kosmonavtov.html"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jpe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l="17240" t="2721" r="1625" b="1520"/>
          <a:stretch>
            <a:fillRect/>
          </a:stretch>
        </p:blipFill>
        <p:spPr bwMode="auto">
          <a:xfrm>
            <a:off x="0" y="0"/>
            <a:ext cx="9144000" cy="6858000"/>
          </a:xfrm>
          <a:prstGeom prst="rect">
            <a:avLst/>
          </a:prstGeom>
          <a:noFill/>
          <a:ln w="9525">
            <a:noFill/>
            <a:miter lim="800000"/>
            <a:headEnd/>
            <a:tailEnd/>
          </a:ln>
        </p:spPr>
      </p:pic>
      <p:sp>
        <p:nvSpPr>
          <p:cNvPr id="6" name="TextBox 5"/>
          <p:cNvSpPr txBox="1"/>
          <p:nvPr/>
        </p:nvSpPr>
        <p:spPr>
          <a:xfrm>
            <a:off x="323528" y="548680"/>
            <a:ext cx="8352928" cy="1354217"/>
          </a:xfrm>
          <a:prstGeom prst="rect">
            <a:avLst/>
          </a:prstGeom>
          <a:noFill/>
        </p:spPr>
        <p:txBody>
          <a:bodyPr wrap="square" rtlCol="0">
            <a:spAutoFit/>
          </a:bodyPr>
          <a:lstStyle/>
          <a:p>
            <a:pPr algn="ctr"/>
            <a:endParaRPr lang="ru-RU" sz="3200" dirty="0" smtClean="0">
              <a:solidFill>
                <a:srgbClr val="FFFF00"/>
              </a:solidFill>
            </a:endParaRPr>
          </a:p>
          <a:p>
            <a:pPr algn="ctr"/>
            <a:r>
              <a:rPr lang="ru-RU" sz="3200" dirty="0" smtClean="0">
                <a:solidFill>
                  <a:srgbClr val="FFFF00"/>
                </a:solidFill>
              </a:rPr>
              <a:t> </a:t>
            </a:r>
          </a:p>
          <a:p>
            <a:endParaRPr lang="ru-RU" dirty="0"/>
          </a:p>
        </p:txBody>
      </p:sp>
      <p:sp>
        <p:nvSpPr>
          <p:cNvPr id="7" name="Прямоугольник 6"/>
          <p:cNvSpPr/>
          <p:nvPr/>
        </p:nvSpPr>
        <p:spPr>
          <a:xfrm>
            <a:off x="323528" y="116632"/>
            <a:ext cx="8486585" cy="830997"/>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ru-RU" sz="4800" cap="none" spc="0" dirty="0" smtClean="0">
                <a:ln w="11430"/>
                <a:gradFill>
                  <a:gsLst>
                    <a:gs pos="32000">
                      <a:srgbClr val="FF0000"/>
                    </a:gs>
                    <a:gs pos="25000">
                      <a:srgbClr val="FF6633"/>
                    </a:gs>
                    <a:gs pos="50000">
                      <a:srgbClr val="FFFF00"/>
                    </a:gs>
                    <a:gs pos="75000">
                      <a:srgbClr val="01A78F"/>
                    </a:gs>
                    <a:gs pos="100000">
                      <a:srgbClr val="3366FF"/>
                    </a:gs>
                  </a:gsLst>
                  <a:lin ang="5400000" scaled="0"/>
                </a:gradFill>
                <a:effectLst>
                  <a:outerShdw blurRad="38100" dist="38100" dir="2700000" algn="tl">
                    <a:srgbClr val="000000">
                      <a:alpha val="43137"/>
                    </a:srgbClr>
                  </a:outerShdw>
                </a:effectLst>
              </a:rPr>
              <a:t>«Этот   загадочный космос». </a:t>
            </a:r>
            <a:endParaRPr lang="ru-RU" sz="4800" cap="none" spc="0" dirty="0">
              <a:ln w="11430"/>
              <a:gradFill>
                <a:gsLst>
                  <a:gs pos="32000">
                    <a:srgbClr val="FF0000"/>
                  </a:gs>
                  <a:gs pos="25000">
                    <a:srgbClr val="FF6633"/>
                  </a:gs>
                  <a:gs pos="50000">
                    <a:srgbClr val="FFFF00"/>
                  </a:gs>
                  <a:gs pos="75000">
                    <a:srgbClr val="01A78F"/>
                  </a:gs>
                  <a:gs pos="100000">
                    <a:srgbClr val="3366FF"/>
                  </a:gs>
                </a:gsLst>
                <a:lin ang="5400000" scaled="0"/>
              </a:gra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solidFill>
              <a:srgbClr val="FFFF00"/>
            </a:solidFill>
            <a:miter lim="800000"/>
            <a:headEnd/>
            <a:tailEnd/>
          </a:ln>
        </p:spPr>
      </p:pic>
      <p:sp>
        <p:nvSpPr>
          <p:cNvPr id="6" name="Стрелка вверх 5"/>
          <p:cNvSpPr/>
          <p:nvPr/>
        </p:nvSpPr>
        <p:spPr>
          <a:xfrm>
            <a:off x="8532440" y="548680"/>
            <a:ext cx="72008" cy="360040"/>
          </a:xfrm>
          <a:prstGeom prst="up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00"/>
              </a:solidFill>
            </a:endParaRPr>
          </a:p>
        </p:txBody>
      </p:sp>
      <p:sp>
        <p:nvSpPr>
          <p:cNvPr id="7" name="TextBox 6"/>
          <p:cNvSpPr txBox="1"/>
          <p:nvPr/>
        </p:nvSpPr>
        <p:spPr>
          <a:xfrm>
            <a:off x="8316416" y="980728"/>
            <a:ext cx="648072" cy="261610"/>
          </a:xfrm>
          <a:prstGeom prst="rect">
            <a:avLst/>
          </a:prstGeom>
          <a:noFill/>
        </p:spPr>
        <p:txBody>
          <a:bodyPr wrap="square" rtlCol="0">
            <a:spAutoFit/>
          </a:bodyPr>
          <a:lstStyle/>
          <a:p>
            <a:r>
              <a:rPr lang="ru-RU" sz="1100" b="1" dirty="0" smtClean="0">
                <a:solidFill>
                  <a:srgbClr val="FFFF00"/>
                </a:solidFill>
              </a:rPr>
              <a:t>Плутон</a:t>
            </a:r>
            <a:endParaRPr lang="ru-RU" sz="1100" b="1" dirty="0">
              <a:solidFill>
                <a:srgbClr val="FFFF00"/>
              </a:solidFill>
            </a:endParaRPr>
          </a:p>
        </p:txBody>
      </p:sp>
      <p:sp>
        <p:nvSpPr>
          <p:cNvPr id="8" name="Стрелка вверх 7"/>
          <p:cNvSpPr/>
          <p:nvPr/>
        </p:nvSpPr>
        <p:spPr>
          <a:xfrm>
            <a:off x="7740352" y="1484784"/>
            <a:ext cx="72008" cy="360040"/>
          </a:xfrm>
          <a:prstGeom prst="up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00"/>
              </a:solidFill>
            </a:endParaRPr>
          </a:p>
        </p:txBody>
      </p:sp>
      <p:sp>
        <p:nvSpPr>
          <p:cNvPr id="10" name="Стрелка вверх 9"/>
          <p:cNvSpPr/>
          <p:nvPr/>
        </p:nvSpPr>
        <p:spPr>
          <a:xfrm>
            <a:off x="6732240" y="2204864"/>
            <a:ext cx="72008" cy="360040"/>
          </a:xfrm>
          <a:prstGeom prst="up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00"/>
              </a:solidFill>
            </a:endParaRPr>
          </a:p>
        </p:txBody>
      </p:sp>
      <p:sp>
        <p:nvSpPr>
          <p:cNvPr id="11" name="Стрелка вверх 10"/>
          <p:cNvSpPr/>
          <p:nvPr/>
        </p:nvSpPr>
        <p:spPr>
          <a:xfrm>
            <a:off x="5796136" y="3212976"/>
            <a:ext cx="72008" cy="360040"/>
          </a:xfrm>
          <a:prstGeom prst="up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00"/>
              </a:solidFill>
            </a:endParaRPr>
          </a:p>
        </p:txBody>
      </p:sp>
      <p:sp>
        <p:nvSpPr>
          <p:cNvPr id="12" name="Стрелка вверх 11"/>
          <p:cNvSpPr/>
          <p:nvPr/>
        </p:nvSpPr>
        <p:spPr>
          <a:xfrm flipH="1" flipV="1">
            <a:off x="4211960" y="1916832"/>
            <a:ext cx="72008" cy="504056"/>
          </a:xfrm>
          <a:prstGeom prst="up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00"/>
              </a:solidFill>
            </a:endParaRPr>
          </a:p>
        </p:txBody>
      </p:sp>
      <p:sp>
        <p:nvSpPr>
          <p:cNvPr id="13" name="Стрелка вверх 12"/>
          <p:cNvSpPr/>
          <p:nvPr/>
        </p:nvSpPr>
        <p:spPr>
          <a:xfrm>
            <a:off x="1907704" y="5661248"/>
            <a:ext cx="72008" cy="360040"/>
          </a:xfrm>
          <a:prstGeom prst="up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00"/>
              </a:solidFill>
            </a:endParaRPr>
          </a:p>
        </p:txBody>
      </p:sp>
      <p:sp>
        <p:nvSpPr>
          <p:cNvPr id="14" name="Стрелка вверх 13"/>
          <p:cNvSpPr/>
          <p:nvPr/>
        </p:nvSpPr>
        <p:spPr>
          <a:xfrm>
            <a:off x="2483768" y="5301208"/>
            <a:ext cx="72008" cy="360040"/>
          </a:xfrm>
          <a:prstGeom prst="up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00"/>
              </a:solidFill>
            </a:endParaRPr>
          </a:p>
        </p:txBody>
      </p:sp>
      <p:sp>
        <p:nvSpPr>
          <p:cNvPr id="15" name="Стрелка вверх 14"/>
          <p:cNvSpPr/>
          <p:nvPr/>
        </p:nvSpPr>
        <p:spPr>
          <a:xfrm>
            <a:off x="3203848" y="4653136"/>
            <a:ext cx="72008" cy="360040"/>
          </a:xfrm>
          <a:prstGeom prst="up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00"/>
              </a:solidFill>
            </a:endParaRPr>
          </a:p>
        </p:txBody>
      </p:sp>
      <p:sp>
        <p:nvSpPr>
          <p:cNvPr id="17" name="Стрелка вниз 16"/>
          <p:cNvSpPr/>
          <p:nvPr/>
        </p:nvSpPr>
        <p:spPr>
          <a:xfrm>
            <a:off x="1403648" y="5013176"/>
            <a:ext cx="72008" cy="432048"/>
          </a:xfrm>
          <a:prstGeom prst="down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00"/>
              </a:solidFill>
            </a:endParaRPr>
          </a:p>
        </p:txBody>
      </p:sp>
      <p:sp>
        <p:nvSpPr>
          <p:cNvPr id="18" name="TextBox 17"/>
          <p:cNvSpPr txBox="1"/>
          <p:nvPr/>
        </p:nvSpPr>
        <p:spPr>
          <a:xfrm>
            <a:off x="7524328" y="1916832"/>
            <a:ext cx="792088" cy="276999"/>
          </a:xfrm>
          <a:prstGeom prst="rect">
            <a:avLst/>
          </a:prstGeom>
          <a:noFill/>
        </p:spPr>
        <p:txBody>
          <a:bodyPr wrap="square" rtlCol="0">
            <a:spAutoFit/>
          </a:bodyPr>
          <a:lstStyle/>
          <a:p>
            <a:r>
              <a:rPr lang="ru-RU" sz="1200" b="1" dirty="0" smtClean="0">
                <a:solidFill>
                  <a:srgbClr val="FFFF00"/>
                </a:solidFill>
              </a:rPr>
              <a:t>Нептун</a:t>
            </a:r>
            <a:endParaRPr lang="ru-RU" sz="1200" b="1" dirty="0">
              <a:solidFill>
                <a:srgbClr val="FFFF00"/>
              </a:solidFill>
            </a:endParaRPr>
          </a:p>
        </p:txBody>
      </p:sp>
      <p:sp>
        <p:nvSpPr>
          <p:cNvPr id="19" name="TextBox 18"/>
          <p:cNvSpPr txBox="1"/>
          <p:nvPr/>
        </p:nvSpPr>
        <p:spPr>
          <a:xfrm>
            <a:off x="6516216" y="2636912"/>
            <a:ext cx="576064" cy="276999"/>
          </a:xfrm>
          <a:prstGeom prst="rect">
            <a:avLst/>
          </a:prstGeom>
          <a:noFill/>
        </p:spPr>
        <p:txBody>
          <a:bodyPr wrap="square" rtlCol="0">
            <a:spAutoFit/>
          </a:bodyPr>
          <a:lstStyle/>
          <a:p>
            <a:r>
              <a:rPr lang="ru-RU" sz="1200" b="1" dirty="0" smtClean="0">
                <a:solidFill>
                  <a:srgbClr val="FFFF00"/>
                </a:solidFill>
              </a:rPr>
              <a:t>Уран</a:t>
            </a:r>
            <a:endParaRPr lang="ru-RU" sz="1200" b="1" dirty="0">
              <a:solidFill>
                <a:srgbClr val="FFFF00"/>
              </a:solidFill>
            </a:endParaRPr>
          </a:p>
        </p:txBody>
      </p:sp>
      <p:sp>
        <p:nvSpPr>
          <p:cNvPr id="20" name="TextBox 19"/>
          <p:cNvSpPr txBox="1"/>
          <p:nvPr/>
        </p:nvSpPr>
        <p:spPr>
          <a:xfrm>
            <a:off x="5436096" y="3645024"/>
            <a:ext cx="792088" cy="276999"/>
          </a:xfrm>
          <a:prstGeom prst="rect">
            <a:avLst/>
          </a:prstGeom>
          <a:noFill/>
        </p:spPr>
        <p:txBody>
          <a:bodyPr wrap="square" rtlCol="0">
            <a:spAutoFit/>
          </a:bodyPr>
          <a:lstStyle/>
          <a:p>
            <a:r>
              <a:rPr lang="ru-RU" sz="1200" b="1" dirty="0" smtClean="0">
                <a:solidFill>
                  <a:srgbClr val="FFFF00"/>
                </a:solidFill>
              </a:rPr>
              <a:t>Сатурн</a:t>
            </a:r>
            <a:endParaRPr lang="ru-RU" sz="1200" b="1" dirty="0">
              <a:solidFill>
                <a:srgbClr val="FFFF00"/>
              </a:solidFill>
            </a:endParaRPr>
          </a:p>
        </p:txBody>
      </p:sp>
      <p:sp>
        <p:nvSpPr>
          <p:cNvPr id="21" name="TextBox 20"/>
          <p:cNvSpPr txBox="1"/>
          <p:nvPr/>
        </p:nvSpPr>
        <p:spPr>
          <a:xfrm>
            <a:off x="3851920" y="1628800"/>
            <a:ext cx="720080" cy="276999"/>
          </a:xfrm>
          <a:prstGeom prst="rect">
            <a:avLst/>
          </a:prstGeom>
          <a:noFill/>
        </p:spPr>
        <p:txBody>
          <a:bodyPr wrap="square" rtlCol="0">
            <a:spAutoFit/>
          </a:bodyPr>
          <a:lstStyle/>
          <a:p>
            <a:r>
              <a:rPr lang="ru-RU" sz="1200" b="1" dirty="0" smtClean="0">
                <a:solidFill>
                  <a:srgbClr val="FFFF00"/>
                </a:solidFill>
              </a:rPr>
              <a:t>Юпитер</a:t>
            </a:r>
            <a:endParaRPr lang="ru-RU" sz="1200" b="1" dirty="0">
              <a:solidFill>
                <a:srgbClr val="FFFF00"/>
              </a:solidFill>
            </a:endParaRPr>
          </a:p>
        </p:txBody>
      </p:sp>
      <p:sp>
        <p:nvSpPr>
          <p:cNvPr id="22" name="TextBox 21"/>
          <p:cNvSpPr txBox="1"/>
          <p:nvPr/>
        </p:nvSpPr>
        <p:spPr>
          <a:xfrm>
            <a:off x="2915816" y="5157192"/>
            <a:ext cx="576064" cy="276999"/>
          </a:xfrm>
          <a:prstGeom prst="rect">
            <a:avLst/>
          </a:prstGeom>
          <a:noFill/>
        </p:spPr>
        <p:txBody>
          <a:bodyPr wrap="square" rtlCol="0">
            <a:spAutoFit/>
          </a:bodyPr>
          <a:lstStyle/>
          <a:p>
            <a:r>
              <a:rPr lang="ru-RU" sz="1200" b="1" dirty="0" smtClean="0">
                <a:solidFill>
                  <a:srgbClr val="FFFF00"/>
                </a:solidFill>
              </a:rPr>
              <a:t>Марс</a:t>
            </a:r>
            <a:endParaRPr lang="ru-RU" sz="1200" b="1" dirty="0">
              <a:solidFill>
                <a:srgbClr val="FFFF00"/>
              </a:solidFill>
            </a:endParaRPr>
          </a:p>
        </p:txBody>
      </p:sp>
      <p:sp>
        <p:nvSpPr>
          <p:cNvPr id="23" name="TextBox 22"/>
          <p:cNvSpPr txBox="1"/>
          <p:nvPr/>
        </p:nvSpPr>
        <p:spPr>
          <a:xfrm>
            <a:off x="2267744" y="5733256"/>
            <a:ext cx="864096" cy="276999"/>
          </a:xfrm>
          <a:prstGeom prst="rect">
            <a:avLst/>
          </a:prstGeom>
          <a:noFill/>
        </p:spPr>
        <p:txBody>
          <a:bodyPr wrap="square" rtlCol="0">
            <a:spAutoFit/>
          </a:bodyPr>
          <a:lstStyle/>
          <a:p>
            <a:r>
              <a:rPr lang="ru-RU" sz="1200" b="1" dirty="0" smtClean="0">
                <a:solidFill>
                  <a:srgbClr val="FFFF00"/>
                </a:solidFill>
              </a:rPr>
              <a:t>Земля</a:t>
            </a:r>
            <a:endParaRPr lang="ru-RU" sz="1200" b="1" dirty="0">
              <a:solidFill>
                <a:srgbClr val="FFFF00"/>
              </a:solidFill>
            </a:endParaRPr>
          </a:p>
        </p:txBody>
      </p:sp>
      <p:sp>
        <p:nvSpPr>
          <p:cNvPr id="24" name="TextBox 23"/>
          <p:cNvSpPr txBox="1"/>
          <p:nvPr/>
        </p:nvSpPr>
        <p:spPr>
          <a:xfrm>
            <a:off x="1547664" y="6021288"/>
            <a:ext cx="1080120" cy="276999"/>
          </a:xfrm>
          <a:prstGeom prst="rect">
            <a:avLst/>
          </a:prstGeom>
          <a:noFill/>
        </p:spPr>
        <p:txBody>
          <a:bodyPr wrap="square" rtlCol="0">
            <a:spAutoFit/>
          </a:bodyPr>
          <a:lstStyle/>
          <a:p>
            <a:r>
              <a:rPr lang="ru-RU" sz="1200" b="1" dirty="0" smtClean="0">
                <a:solidFill>
                  <a:srgbClr val="FFFF00"/>
                </a:solidFill>
              </a:rPr>
              <a:t>Венера</a:t>
            </a:r>
            <a:endParaRPr lang="ru-RU" sz="1200" b="1" dirty="0">
              <a:solidFill>
                <a:srgbClr val="FFFF00"/>
              </a:solidFill>
            </a:endParaRPr>
          </a:p>
        </p:txBody>
      </p:sp>
      <p:sp>
        <p:nvSpPr>
          <p:cNvPr id="25" name="TextBox 24"/>
          <p:cNvSpPr txBox="1"/>
          <p:nvPr/>
        </p:nvSpPr>
        <p:spPr>
          <a:xfrm>
            <a:off x="971600" y="4581128"/>
            <a:ext cx="1008112" cy="276999"/>
          </a:xfrm>
          <a:prstGeom prst="rect">
            <a:avLst/>
          </a:prstGeom>
          <a:noFill/>
        </p:spPr>
        <p:txBody>
          <a:bodyPr wrap="square" rtlCol="0">
            <a:spAutoFit/>
          </a:bodyPr>
          <a:lstStyle/>
          <a:p>
            <a:r>
              <a:rPr lang="ru-RU" sz="1200" b="1" dirty="0" smtClean="0">
                <a:solidFill>
                  <a:srgbClr val="FFFF00"/>
                </a:solidFill>
              </a:rPr>
              <a:t>Меркурий</a:t>
            </a:r>
            <a:endParaRPr lang="ru-RU" sz="1200" b="1" dirty="0">
              <a:solidFill>
                <a:srgbClr val="FFFF00"/>
              </a:solidFill>
            </a:endParaRPr>
          </a:p>
        </p:txBody>
      </p:sp>
      <p:sp>
        <p:nvSpPr>
          <p:cNvPr id="26" name="Стрелка вниз 25"/>
          <p:cNvSpPr/>
          <p:nvPr/>
        </p:nvSpPr>
        <p:spPr>
          <a:xfrm rot="2101610">
            <a:off x="423353" y="4064283"/>
            <a:ext cx="147681" cy="609220"/>
          </a:xfrm>
          <a:prstGeom prst="down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TextBox 27"/>
          <p:cNvSpPr txBox="1"/>
          <p:nvPr/>
        </p:nvSpPr>
        <p:spPr>
          <a:xfrm>
            <a:off x="107504" y="3789040"/>
            <a:ext cx="1008112" cy="369332"/>
          </a:xfrm>
          <a:prstGeom prst="rect">
            <a:avLst/>
          </a:prstGeom>
          <a:noFill/>
        </p:spPr>
        <p:txBody>
          <a:bodyPr wrap="square" rtlCol="0">
            <a:spAutoFit/>
          </a:bodyPr>
          <a:lstStyle/>
          <a:p>
            <a:r>
              <a:rPr lang="ru-RU" dirty="0" smtClean="0">
                <a:solidFill>
                  <a:srgbClr val="FFFF00"/>
                </a:solidFill>
              </a:rPr>
              <a:t>Солнце</a:t>
            </a:r>
            <a:endParaRPr lang="ru-RU" dirty="0">
              <a:solidFill>
                <a:srgbClr val="FFFF00"/>
              </a:solidFill>
            </a:endParaRPr>
          </a:p>
        </p:txBody>
      </p:sp>
      <p:sp>
        <p:nvSpPr>
          <p:cNvPr id="29" name="TextBox 28"/>
          <p:cNvSpPr txBox="1"/>
          <p:nvPr/>
        </p:nvSpPr>
        <p:spPr>
          <a:xfrm>
            <a:off x="3635896" y="4509120"/>
            <a:ext cx="5400600" cy="2031325"/>
          </a:xfrm>
          <a:prstGeom prst="rect">
            <a:avLst/>
          </a:prstGeom>
          <a:noFill/>
        </p:spPr>
        <p:txBody>
          <a:bodyPr wrap="square" rtlCol="0">
            <a:spAutoFit/>
          </a:bodyPr>
          <a:lstStyle/>
          <a:p>
            <a:pPr algn="just"/>
            <a:r>
              <a:rPr lang="ru-RU" dirty="0" smtClean="0">
                <a:solidFill>
                  <a:srgbClr val="FFFF00"/>
                </a:solidFill>
              </a:rPr>
              <a:t>Планеты- это небесные тела, вращающиеся вокруг Солнца. Название «Планета» в переводе с греческого означает « блуждающий», потому  что-то  с земли траектории планет кажется весьма странными.   Вокруг солнца вращается 9 планет и множество более мелких  небесных тел- астероидов и комет.</a:t>
            </a:r>
            <a:endParaRPr lang="ru-RU" dirty="0">
              <a:solidFill>
                <a:srgbClr val="FFFF00"/>
              </a:solidFill>
            </a:endParaRPr>
          </a:p>
        </p:txBody>
      </p:sp>
      <p:sp>
        <p:nvSpPr>
          <p:cNvPr id="30" name="TextBox 29"/>
          <p:cNvSpPr txBox="1"/>
          <p:nvPr/>
        </p:nvSpPr>
        <p:spPr>
          <a:xfrm>
            <a:off x="611560" y="260648"/>
            <a:ext cx="6048672" cy="523220"/>
          </a:xfrm>
          <a:prstGeom prst="rect">
            <a:avLst/>
          </a:prstGeom>
          <a:noFill/>
        </p:spPr>
        <p:txBody>
          <a:bodyPr wrap="square" rtlCol="0">
            <a:spAutoFit/>
          </a:bodyPr>
          <a:lstStyle/>
          <a:p>
            <a:r>
              <a:rPr lang="ru-RU" sz="2800" b="1" dirty="0" smtClean="0">
                <a:solidFill>
                  <a:srgbClr val="FFFF00"/>
                </a:solidFill>
              </a:rPr>
              <a:t>Планеты солнечной системы</a:t>
            </a:r>
            <a:r>
              <a:rPr lang="ru-RU" sz="2400" b="1" dirty="0" smtClean="0">
                <a:solidFill>
                  <a:srgbClr val="FFFF00"/>
                </a:solidFill>
              </a:rPr>
              <a:t>.</a:t>
            </a:r>
            <a:r>
              <a:rPr lang="ru-RU" dirty="0" smtClean="0"/>
              <a:t>.</a:t>
            </a:r>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extBox 1"/>
          <p:cNvSpPr txBox="1"/>
          <p:nvPr/>
        </p:nvSpPr>
        <p:spPr>
          <a:xfrm>
            <a:off x="1907704" y="116632"/>
            <a:ext cx="4608512" cy="646331"/>
          </a:xfrm>
          <a:prstGeom prst="rect">
            <a:avLst/>
          </a:prstGeom>
          <a:noFill/>
        </p:spPr>
        <p:txBody>
          <a:bodyPr wrap="square" rtlCol="0">
            <a:spAutoFit/>
          </a:bodyPr>
          <a:lstStyle/>
          <a:p>
            <a:pPr algn="ctr"/>
            <a:r>
              <a:rPr lang="ru-RU" sz="3600" dirty="0" smtClean="0">
                <a:solidFill>
                  <a:srgbClr val="FFFF00"/>
                </a:solidFill>
              </a:rPr>
              <a:t>Полеты  в космос.</a:t>
            </a:r>
            <a:endParaRPr lang="ru-RU" sz="3600" dirty="0">
              <a:solidFill>
                <a:srgbClr val="FFFF00"/>
              </a:solidFill>
            </a:endParaRPr>
          </a:p>
        </p:txBody>
      </p:sp>
      <p:sp>
        <p:nvSpPr>
          <p:cNvPr id="3" name="Прямоугольник 2"/>
          <p:cNvSpPr/>
          <p:nvPr/>
        </p:nvSpPr>
        <p:spPr>
          <a:xfrm>
            <a:off x="179512" y="908720"/>
            <a:ext cx="8568952" cy="1200329"/>
          </a:xfrm>
          <a:prstGeom prst="rect">
            <a:avLst/>
          </a:prstGeom>
        </p:spPr>
        <p:txBody>
          <a:bodyPr wrap="square">
            <a:spAutoFit/>
          </a:bodyPr>
          <a:lstStyle/>
          <a:p>
            <a:pPr algn="just"/>
            <a:r>
              <a:rPr lang="ru-RU" dirty="0" smtClean="0"/>
              <a:t>Люди с древних времен мечтали о небе, звездах, способности летать, как птица. Долгие столетия у них не было возможности реализовать свои мечты.  И только  в XX веке  была  открыта  космическая эра, более 50 лет назад, 4 октября 1957 года. В этот день в нашей стране был запущен первый искусственный спутник Земли.</a:t>
            </a:r>
            <a:endParaRPr lang="ru-RU" dirty="0"/>
          </a:p>
        </p:txBody>
      </p:sp>
      <p:pic>
        <p:nvPicPr>
          <p:cNvPr id="1026" name="Picture 2"/>
          <p:cNvPicPr>
            <a:picLocks noChangeAspect="1" noChangeArrowheads="1"/>
          </p:cNvPicPr>
          <p:nvPr/>
        </p:nvPicPr>
        <p:blipFill>
          <a:blip r:embed="rId2" cstate="print"/>
          <a:srcRect/>
          <a:stretch>
            <a:fillRect/>
          </a:stretch>
        </p:blipFill>
        <p:spPr bwMode="auto">
          <a:xfrm>
            <a:off x="539552" y="2060848"/>
            <a:ext cx="2376264" cy="2376264"/>
          </a:xfrm>
          <a:prstGeom prst="rect">
            <a:avLst/>
          </a:prstGeom>
          <a:noFill/>
          <a:ln w="9525">
            <a:solidFill>
              <a:srgbClr val="FFFF00"/>
            </a:solidFill>
            <a:miter lim="800000"/>
            <a:headEnd/>
            <a:tailEnd/>
          </a:ln>
        </p:spPr>
      </p:pic>
      <p:sp>
        <p:nvSpPr>
          <p:cNvPr id="5" name="Прямоугольник 4"/>
          <p:cNvSpPr/>
          <p:nvPr/>
        </p:nvSpPr>
        <p:spPr>
          <a:xfrm>
            <a:off x="3275856" y="1988840"/>
            <a:ext cx="5616624" cy="4801314"/>
          </a:xfrm>
          <a:prstGeom prst="rect">
            <a:avLst/>
          </a:prstGeom>
        </p:spPr>
        <p:txBody>
          <a:bodyPr wrap="square">
            <a:spAutoFit/>
          </a:bodyPr>
          <a:lstStyle/>
          <a:p>
            <a:pPr algn="just"/>
            <a:r>
              <a:rPr lang="ru-RU" dirty="0" smtClean="0"/>
              <a:t>Прежде чем в космос полетел первый человек, ученые сначала отправляли в космическую неизвестность различных животных. Первыми "космонавтами" - разведчиками были мыши,  кролики, насекомые и даже микробы. Потом наступила очередь собак, более умных животных, чем мыши и кролики. Первой в космос отправилась собака Лайка. Для нее построили специальную ракету, где был запас пищи, воды и воздуха. Вслед за Лайкой в космос полетели другие собаки: Белка и Стрелка, Чернушка и Звездочка, Пчелка и Мушка. Так ученые убедились, что живые существа могут жить в невесомости. Путь в космос был открыт. Все ждали: скоро полетит человек.</a:t>
            </a:r>
          </a:p>
          <a:p>
            <a:pPr algn="just"/>
            <a:endParaRPr lang="ru-RU" dirty="0" smtClean="0"/>
          </a:p>
          <a:p>
            <a:pPr algn="just"/>
            <a:r>
              <a:rPr lang="ru-RU" dirty="0" smtClean="0"/>
              <a:t> </a:t>
            </a:r>
          </a:p>
          <a:p>
            <a:pPr algn="just"/>
            <a:endParaRPr lang="ru-RU" dirty="0" smtClean="0"/>
          </a:p>
          <a:p>
            <a:pPr algn="just"/>
            <a:endParaRPr lang="ru-RU" dirty="0"/>
          </a:p>
        </p:txBody>
      </p:sp>
      <p:pic>
        <p:nvPicPr>
          <p:cNvPr id="1027" name="Picture 3"/>
          <p:cNvPicPr>
            <a:picLocks noChangeAspect="1" noChangeArrowheads="1"/>
          </p:cNvPicPr>
          <p:nvPr/>
        </p:nvPicPr>
        <p:blipFill>
          <a:blip r:embed="rId3" cstate="print"/>
          <a:srcRect/>
          <a:stretch>
            <a:fillRect/>
          </a:stretch>
        </p:blipFill>
        <p:spPr bwMode="auto">
          <a:xfrm>
            <a:off x="107504" y="4581128"/>
            <a:ext cx="3168352" cy="2060848"/>
          </a:xfrm>
          <a:prstGeom prst="rect">
            <a:avLst/>
          </a:prstGeom>
          <a:noFill/>
          <a:ln w="9525">
            <a:solidFill>
              <a:srgbClr val="FFFF00"/>
            </a:solid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Прямоугольник 1"/>
          <p:cNvSpPr/>
          <p:nvPr/>
        </p:nvSpPr>
        <p:spPr>
          <a:xfrm>
            <a:off x="611560" y="404664"/>
            <a:ext cx="8280920" cy="3693319"/>
          </a:xfrm>
          <a:prstGeom prst="rect">
            <a:avLst/>
          </a:prstGeom>
        </p:spPr>
        <p:txBody>
          <a:bodyPr wrap="square">
            <a:spAutoFit/>
          </a:bodyPr>
          <a:lstStyle/>
          <a:p>
            <a:pPr algn="just"/>
            <a:r>
              <a:rPr lang="ru-RU" dirty="0" smtClean="0"/>
              <a:t> И вот настал день, которому суждено было навсегда войти в историю человечества. 12 апреля 1961 года с космодрома Байконур стартовал корабль «Восток» с человеком на борту Юрием  Алексеевичем  Гагариным.  </a:t>
            </a:r>
          </a:p>
          <a:p>
            <a:pPr algn="just"/>
            <a:r>
              <a:rPr lang="ru-RU" dirty="0" smtClean="0"/>
              <a:t>Шли годы, люди стали летать в космос всё чаще и чаще и даже жить и работать там целыми группами на орбитальных космических станциях.</a:t>
            </a:r>
          </a:p>
          <a:p>
            <a:pPr lvl="0" algn="just" fontAlgn="base">
              <a:spcBef>
                <a:spcPct val="0"/>
              </a:spcBef>
              <a:spcAft>
                <a:spcPct val="0"/>
              </a:spcAft>
              <a:tabLst>
                <a:tab pos="457200" algn="l"/>
              </a:tabLst>
            </a:pPr>
            <a:r>
              <a:rPr lang="ru-RU" dirty="0" smtClean="0"/>
              <a:t>Работая на станции, космонавты в иллюминатор наблюдают Солнце и звезды, фотографируют Землю. Им приходится плавать и сваривать металл. Космонавты выращивают на станции различные растения, чтобы узнать, как они чувствуют себя в космосе.</a:t>
            </a:r>
            <a:r>
              <a:rPr lang="ru-RU" dirty="0" smtClean="0">
                <a:latin typeface="Calibri" pitchFamily="34" charset="0"/>
                <a:ea typeface="Calibri" pitchFamily="34" charset="0"/>
                <a:cs typeface="Times New Roman" pitchFamily="18" charset="0"/>
              </a:rPr>
              <a:t> Кто-то  следит  за погодой, кто-то  ведет  космические исследования.</a:t>
            </a:r>
            <a:r>
              <a:rPr lang="ru-RU" dirty="0" smtClean="0">
                <a:latin typeface="Arial" pitchFamily="34" charset="0"/>
              </a:rPr>
              <a:t>  </a:t>
            </a:r>
            <a:r>
              <a:rPr lang="ru-RU" dirty="0" smtClean="0">
                <a:latin typeface="Calibri" pitchFamily="34" charset="0"/>
                <a:ea typeface="Calibri" pitchFamily="34" charset="0"/>
                <a:cs typeface="Times New Roman" pitchFamily="18" charset="0"/>
              </a:rPr>
              <a:t>Метеоспутники помогают составлять  </a:t>
            </a:r>
          </a:p>
          <a:p>
            <a:pPr lvl="0" algn="just" fontAlgn="base">
              <a:spcBef>
                <a:spcPct val="0"/>
              </a:spcBef>
              <a:spcAft>
                <a:spcPct val="0"/>
              </a:spcAft>
              <a:tabLst>
                <a:tab pos="457200" algn="l"/>
              </a:tabLst>
            </a:pPr>
            <a:r>
              <a:rPr lang="ru-RU" dirty="0" smtClean="0">
                <a:latin typeface="Calibri" pitchFamily="34" charset="0"/>
                <a:ea typeface="Calibri" pitchFamily="34" charset="0"/>
                <a:cs typeface="Times New Roman" pitchFamily="18" charset="0"/>
              </a:rPr>
              <a:t>прогноз погоды.</a:t>
            </a:r>
            <a:endParaRPr lang="ru-RU" dirty="0" smtClean="0">
              <a:latin typeface="Arial" pitchFamily="34" charset="0"/>
            </a:endParaRPr>
          </a:p>
          <a:p>
            <a:pPr algn="just"/>
            <a:endParaRPr lang="ru-RU" dirty="0" smtClean="0"/>
          </a:p>
          <a:p>
            <a:endParaRPr lang="ru-RU" dirty="0"/>
          </a:p>
        </p:txBody>
      </p:sp>
      <p:pic>
        <p:nvPicPr>
          <p:cNvPr id="8" name="Picture 2"/>
          <p:cNvPicPr>
            <a:picLocks noChangeAspect="1" noChangeArrowheads="1"/>
          </p:cNvPicPr>
          <p:nvPr/>
        </p:nvPicPr>
        <p:blipFill>
          <a:blip r:embed="rId2" cstate="print"/>
          <a:srcRect l="10345" r="10345"/>
          <a:stretch>
            <a:fillRect/>
          </a:stretch>
        </p:blipFill>
        <p:spPr bwMode="auto">
          <a:xfrm>
            <a:off x="7092280" y="2924944"/>
            <a:ext cx="1800200" cy="1944216"/>
          </a:xfrm>
          <a:prstGeom prst="rect">
            <a:avLst/>
          </a:prstGeom>
          <a:noFill/>
          <a:ln w="9525">
            <a:solidFill>
              <a:srgbClr val="FFFF00"/>
            </a:solidFill>
            <a:miter lim="800000"/>
            <a:headEnd/>
            <a:tailEnd/>
          </a:ln>
        </p:spPr>
      </p:pic>
      <p:sp>
        <p:nvSpPr>
          <p:cNvPr id="9" name="Прямоугольник 8"/>
          <p:cNvSpPr/>
          <p:nvPr/>
        </p:nvSpPr>
        <p:spPr>
          <a:xfrm>
            <a:off x="683568" y="3429000"/>
            <a:ext cx="4572000" cy="2031325"/>
          </a:xfrm>
          <a:prstGeom prst="rect">
            <a:avLst/>
          </a:prstGeom>
        </p:spPr>
        <p:txBody>
          <a:bodyPr>
            <a:spAutoFit/>
          </a:bodyPr>
          <a:lstStyle/>
          <a:p>
            <a:pPr lvl="0" algn="just" eaLnBrk="0" fontAlgn="base" hangingPunct="0">
              <a:spcBef>
                <a:spcPct val="0"/>
              </a:spcBef>
              <a:spcAft>
                <a:spcPct val="0"/>
              </a:spcAft>
              <a:tabLst>
                <a:tab pos="457200" algn="l"/>
              </a:tabLst>
            </a:pPr>
            <a:r>
              <a:rPr lang="ru-RU" dirty="0" smtClean="0">
                <a:latin typeface="Calibri" pitchFamily="34" charset="0"/>
                <a:ea typeface="Calibri" pitchFamily="34" charset="0"/>
                <a:cs typeface="Times New Roman" pitchFamily="18" charset="0"/>
              </a:rPr>
              <a:t>Спутники связи передают на экраны телевизоров события, происходящие в других странах.</a:t>
            </a:r>
            <a:endParaRPr lang="ru-RU" dirty="0" smtClean="0">
              <a:latin typeface="Arial" pitchFamily="34" charset="0"/>
            </a:endParaRPr>
          </a:p>
          <a:p>
            <a:pPr lvl="0" algn="just" eaLnBrk="0" fontAlgn="base" hangingPunct="0">
              <a:spcBef>
                <a:spcPct val="0"/>
              </a:spcBef>
              <a:spcAft>
                <a:spcPct val="0"/>
              </a:spcAft>
              <a:tabLst>
                <a:tab pos="457200" algn="l"/>
              </a:tabLst>
            </a:pPr>
            <a:r>
              <a:rPr lang="ru-RU" dirty="0" smtClean="0">
                <a:latin typeface="Calibri" pitchFamily="34" charset="0"/>
                <a:ea typeface="Calibri" pitchFamily="34" charset="0"/>
                <a:cs typeface="Times New Roman" pitchFamily="18" charset="0"/>
              </a:rPr>
              <a:t>Корабли через спутники подают сигналы другим кораблям, а люди при помощи спутников связи имеют возможность общаться друг с другом по телефону.</a:t>
            </a:r>
            <a:endParaRPr lang="ru-RU" dirty="0" smtClean="0">
              <a:latin typeface="Arial" pitchFamily="34" charset="0"/>
            </a:endParaRPr>
          </a:p>
        </p:txBody>
      </p:sp>
      <p:pic>
        <p:nvPicPr>
          <p:cNvPr id="10" name="Picture 3"/>
          <p:cNvPicPr>
            <a:picLocks noChangeAspect="1" noChangeArrowheads="1"/>
          </p:cNvPicPr>
          <p:nvPr/>
        </p:nvPicPr>
        <p:blipFill>
          <a:blip r:embed="rId3" cstate="print"/>
          <a:srcRect/>
          <a:stretch>
            <a:fillRect/>
          </a:stretch>
        </p:blipFill>
        <p:spPr bwMode="auto">
          <a:xfrm>
            <a:off x="5220072" y="3573016"/>
            <a:ext cx="1800200" cy="2088232"/>
          </a:xfrm>
          <a:prstGeom prst="rect">
            <a:avLst/>
          </a:prstGeom>
          <a:noFill/>
          <a:ln w="9525">
            <a:solidFill>
              <a:srgbClr val="FFFF00"/>
            </a:solid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323528" y="301879"/>
            <a:ext cx="8424936"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600" i="0" u="none" strike="noStrike" cap="none" normalizeH="0" baseline="0" dirty="0" smtClean="0">
                <a:ln>
                  <a:noFill/>
                </a:ln>
                <a:solidFill>
                  <a:srgbClr val="FFFF00"/>
                </a:solidFill>
                <a:effectLst/>
                <a:latin typeface="Calibri" pitchFamily="34" charset="0"/>
                <a:ea typeface="Calibri" pitchFamily="34" charset="0"/>
                <a:cs typeface="Times New Roman" pitchFamily="18" charset="0"/>
              </a:rPr>
              <a:t>Как попасть в космос.</a:t>
            </a:r>
            <a:endParaRPr kumimoji="0" lang="ru-RU" sz="3600" i="0" u="none" strike="noStrike" cap="none" normalizeH="0" baseline="0" dirty="0" smtClean="0">
              <a:ln>
                <a:noFill/>
              </a:ln>
              <a:solidFill>
                <a:srgbClr val="FFFF00"/>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Космические корабли позволяют отправить в космос людей. На кораблях оборудованы самые настоящие научные лаборатории, где проводят исследования космонавты. Чтобы выйти в космос, ракета должна мчаться в 40 раз быстрее, чем самый быстрый реактивный самолет. Одной ракеты для выведения в космос корабля или спутника недостаточно, поэтому их делают многоступенчатыми. Это несколько ракет, расположенных одна за другой, и у каждой – свой двигатель.</a:t>
            </a:r>
            <a:endParaRPr kumimoji="0" lang="ru-RU"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В полет космонавты должны брать все, что нужно для жизни. В космосе нет ни воздуха, ни воды, ни пищи. </a:t>
            </a:r>
            <a:endParaRPr lang="ru-RU" dirty="0" smtClean="0">
              <a:latin typeface="Arial" pitchFamily="34" charset="0"/>
            </a:endParaRPr>
          </a:p>
        </p:txBody>
      </p:sp>
      <p:pic>
        <p:nvPicPr>
          <p:cNvPr id="3076" name="Picture 4"/>
          <p:cNvPicPr>
            <a:picLocks noChangeAspect="1" noChangeArrowheads="1"/>
          </p:cNvPicPr>
          <p:nvPr/>
        </p:nvPicPr>
        <p:blipFill>
          <a:blip r:embed="rId2" cstate="print"/>
          <a:srcRect/>
          <a:stretch>
            <a:fillRect/>
          </a:stretch>
        </p:blipFill>
        <p:spPr bwMode="auto">
          <a:xfrm>
            <a:off x="4499992" y="2852936"/>
            <a:ext cx="4203171" cy="3152378"/>
          </a:xfrm>
          <a:prstGeom prst="rect">
            <a:avLst/>
          </a:prstGeom>
          <a:noFill/>
          <a:ln w="9525">
            <a:solidFill>
              <a:srgbClr val="FFFF00"/>
            </a:solidFill>
            <a:miter lim="800000"/>
            <a:headEnd/>
            <a:tailEnd/>
          </a:ln>
        </p:spPr>
      </p:pic>
      <p:pic>
        <p:nvPicPr>
          <p:cNvPr id="3077" name="Picture 5"/>
          <p:cNvPicPr>
            <a:picLocks noChangeAspect="1" noChangeArrowheads="1"/>
          </p:cNvPicPr>
          <p:nvPr/>
        </p:nvPicPr>
        <p:blipFill>
          <a:blip r:embed="rId3" cstate="print"/>
          <a:srcRect b="14873"/>
          <a:stretch>
            <a:fillRect/>
          </a:stretch>
        </p:blipFill>
        <p:spPr bwMode="auto">
          <a:xfrm>
            <a:off x="323528" y="3429000"/>
            <a:ext cx="3954016" cy="2970330"/>
          </a:xfrm>
          <a:prstGeom prst="rect">
            <a:avLst/>
          </a:prstGeom>
          <a:noFill/>
          <a:ln w="9525">
            <a:solidFill>
              <a:srgbClr val="FFFF00"/>
            </a:solid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Прямоугольник 1"/>
          <p:cNvSpPr/>
          <p:nvPr/>
        </p:nvSpPr>
        <p:spPr>
          <a:xfrm>
            <a:off x="467544" y="260648"/>
            <a:ext cx="8280920" cy="1477328"/>
          </a:xfrm>
          <a:prstGeom prst="rect">
            <a:avLst/>
          </a:prstGeom>
        </p:spPr>
        <p:txBody>
          <a:bodyPr wrap="square">
            <a:spAutoFit/>
          </a:bodyPr>
          <a:lstStyle/>
          <a:p>
            <a:pPr lvl="0" algn="just" eaLnBrk="0" fontAlgn="base" hangingPunct="0">
              <a:spcBef>
                <a:spcPct val="0"/>
              </a:spcBef>
              <a:spcAft>
                <a:spcPct val="0"/>
              </a:spcAft>
            </a:pPr>
            <a:r>
              <a:rPr lang="ru-RU" dirty="0" smtClean="0">
                <a:latin typeface="Calibri" pitchFamily="34" charset="0"/>
                <a:ea typeface="Calibri" pitchFamily="34" charset="0"/>
                <a:cs typeface="Times New Roman" pitchFamily="18" charset="0"/>
              </a:rPr>
              <a:t>Очень опасна для людей солнечная радиация. Иногда, если повредилась обшивка корабля или солнечная батарея, космонавтам приходится выходить в открытый космос. Это очень опасно, но неполадки устранить необходимо. Поэтому ,выходя в открытый космос , они одевают скафандр.</a:t>
            </a:r>
            <a:endParaRPr lang="ru-RU" dirty="0" smtClean="0">
              <a:latin typeface="Arial" pitchFamily="34" charset="0"/>
              <a:ea typeface="Calibri" pitchFamily="34" charset="0"/>
              <a:cs typeface="Times New Roman" pitchFamily="18" charset="0"/>
            </a:endParaRPr>
          </a:p>
          <a:p>
            <a:pPr lvl="0" algn="just" eaLnBrk="0" fontAlgn="base" hangingPunct="0">
              <a:spcBef>
                <a:spcPct val="0"/>
              </a:spcBef>
              <a:spcAft>
                <a:spcPct val="0"/>
              </a:spcAft>
            </a:pPr>
            <a:endParaRPr lang="ru-RU" dirty="0" smtClean="0">
              <a:latin typeface="Arial" pitchFamily="34" charset="0"/>
            </a:endParaRPr>
          </a:p>
        </p:txBody>
      </p:sp>
      <p:pic>
        <p:nvPicPr>
          <p:cNvPr id="29698" name="Picture 2"/>
          <p:cNvPicPr>
            <a:picLocks noChangeAspect="1" noChangeArrowheads="1"/>
          </p:cNvPicPr>
          <p:nvPr/>
        </p:nvPicPr>
        <p:blipFill>
          <a:blip r:embed="rId2" cstate="print"/>
          <a:srcRect/>
          <a:stretch>
            <a:fillRect/>
          </a:stretch>
        </p:blipFill>
        <p:spPr bwMode="auto">
          <a:xfrm>
            <a:off x="5580112" y="1340768"/>
            <a:ext cx="3312368" cy="5210944"/>
          </a:xfrm>
          <a:prstGeom prst="rect">
            <a:avLst/>
          </a:prstGeom>
          <a:noFill/>
          <a:ln w="9525">
            <a:solidFill>
              <a:srgbClr val="FFFF00"/>
            </a:solidFill>
            <a:miter lim="800000"/>
            <a:headEnd/>
            <a:tailEnd/>
          </a:ln>
        </p:spPr>
      </p:pic>
      <p:sp>
        <p:nvSpPr>
          <p:cNvPr id="5" name="Прямоугольник 4"/>
          <p:cNvSpPr/>
          <p:nvPr/>
        </p:nvSpPr>
        <p:spPr>
          <a:xfrm>
            <a:off x="467544" y="1412776"/>
            <a:ext cx="5112568" cy="4555093"/>
          </a:xfrm>
          <a:prstGeom prst="rect">
            <a:avLst/>
          </a:prstGeom>
        </p:spPr>
        <p:txBody>
          <a:bodyPr wrap="square">
            <a:spAutoFit/>
          </a:bodyPr>
          <a:lstStyle/>
          <a:p>
            <a:pPr algn="just"/>
            <a:r>
              <a:rPr lang="ru-RU" dirty="0" smtClean="0">
                <a:ea typeface="Calibri" pitchFamily="34" charset="0"/>
                <a:cs typeface="Times New Roman" pitchFamily="18" charset="0"/>
              </a:rPr>
              <a:t>Скафандр – особый космический костюм , который позволяет космонавтам дышать, защищает  от космических лучей, согревает если холодно и охлаждает если жарко.  </a:t>
            </a:r>
            <a:r>
              <a:rPr lang="ru-RU" dirty="0" smtClean="0"/>
              <a:t> В скафандре  имеются радиопередатчики и другие  приспособления  для связи с экипажем и землей. </a:t>
            </a:r>
          </a:p>
          <a:p>
            <a:pPr algn="ctr"/>
            <a:endParaRPr lang="ru-RU" sz="2000" dirty="0" smtClean="0">
              <a:solidFill>
                <a:srgbClr val="FFFF00"/>
              </a:solidFill>
            </a:endParaRPr>
          </a:p>
          <a:p>
            <a:pPr algn="ctr"/>
            <a:r>
              <a:rPr lang="ru-RU" sz="3600" dirty="0" smtClean="0">
                <a:solidFill>
                  <a:srgbClr val="FFFF00"/>
                </a:solidFill>
              </a:rPr>
              <a:t>Будущие космонавтики.</a:t>
            </a:r>
          </a:p>
          <a:p>
            <a:pPr algn="just"/>
            <a:r>
              <a:rPr lang="ru-RU" dirty="0" smtClean="0"/>
              <a:t>В космос начали летать в путешествие вместе с космонавтами  космические туристы.  Недавно на далёкой планете Марс «</a:t>
            </a:r>
            <a:r>
              <a:rPr lang="ru-RU" dirty="0" err="1" smtClean="0"/>
              <a:t>примарсилась</a:t>
            </a:r>
            <a:r>
              <a:rPr lang="ru-RU" dirty="0" smtClean="0"/>
              <a:t>» умная машина </a:t>
            </a:r>
            <a:r>
              <a:rPr lang="ru-RU" dirty="0" err="1" smtClean="0"/>
              <a:t>марсоход</a:t>
            </a:r>
            <a:r>
              <a:rPr lang="ru-RU" dirty="0" smtClean="0"/>
              <a:t>. Учёные уверены; впереди человечество ждёт ещё много побед в покорении космоса.</a:t>
            </a:r>
          </a:p>
          <a:p>
            <a:pPr algn="just"/>
            <a:endParaRPr lang="ru-RU" dirty="0" smtClean="0">
              <a:latin typeface="Arial" pitchFamily="34" charset="0"/>
            </a:endParaRPr>
          </a:p>
        </p:txBody>
      </p:sp>
      <p:sp>
        <p:nvSpPr>
          <p:cNvPr id="6" name="Стрелка вправо 5"/>
          <p:cNvSpPr/>
          <p:nvPr/>
        </p:nvSpPr>
        <p:spPr>
          <a:xfrm rot="2543019" flipV="1">
            <a:off x="6781801" y="2349193"/>
            <a:ext cx="473585" cy="117012"/>
          </a:xfrm>
          <a:prstGeom prst="rightArrow">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a:solidFill>
                  <a:schemeClr val="bg1"/>
                </a:solidFill>
              </a:ln>
              <a:solidFill>
                <a:srgbClr val="FFFF00"/>
              </a:solidFill>
            </a:endParaRPr>
          </a:p>
        </p:txBody>
      </p:sp>
      <p:sp>
        <p:nvSpPr>
          <p:cNvPr id="7" name="TextBox 6"/>
          <p:cNvSpPr txBox="1"/>
          <p:nvPr/>
        </p:nvSpPr>
        <p:spPr>
          <a:xfrm>
            <a:off x="5940152" y="1628800"/>
            <a:ext cx="1224136" cy="400110"/>
          </a:xfrm>
          <a:prstGeom prst="rect">
            <a:avLst/>
          </a:prstGeom>
          <a:noFill/>
        </p:spPr>
        <p:txBody>
          <a:bodyPr wrap="square" rtlCol="0">
            <a:spAutoFit/>
          </a:bodyPr>
          <a:lstStyle/>
          <a:p>
            <a:r>
              <a:rPr lang="ru-RU" sz="1000" dirty="0" smtClean="0">
                <a:solidFill>
                  <a:srgbClr val="FFFF00"/>
                </a:solidFill>
              </a:rPr>
              <a:t>Гермошлем с иллюминатором</a:t>
            </a:r>
            <a:endParaRPr lang="ru-RU" sz="1000" dirty="0">
              <a:solidFill>
                <a:srgbClr val="FFFF00"/>
              </a:solidFill>
            </a:endParaRPr>
          </a:p>
        </p:txBody>
      </p:sp>
      <p:sp>
        <p:nvSpPr>
          <p:cNvPr id="8" name="Стрелка вправо 7"/>
          <p:cNvSpPr/>
          <p:nvPr/>
        </p:nvSpPr>
        <p:spPr>
          <a:xfrm rot="1947712" flipV="1">
            <a:off x="6223136" y="4434884"/>
            <a:ext cx="473585" cy="13645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a:solidFill>
                  <a:schemeClr val="bg1"/>
                </a:solidFill>
              </a:ln>
              <a:solidFill>
                <a:schemeClr val="bg1"/>
              </a:solidFill>
            </a:endParaRPr>
          </a:p>
        </p:txBody>
      </p:sp>
      <p:sp>
        <p:nvSpPr>
          <p:cNvPr id="9" name="TextBox 8"/>
          <p:cNvSpPr txBox="1"/>
          <p:nvPr/>
        </p:nvSpPr>
        <p:spPr>
          <a:xfrm>
            <a:off x="5796136" y="4077072"/>
            <a:ext cx="720080" cy="246221"/>
          </a:xfrm>
          <a:prstGeom prst="rect">
            <a:avLst/>
          </a:prstGeom>
          <a:noFill/>
        </p:spPr>
        <p:txBody>
          <a:bodyPr wrap="square" rtlCol="0">
            <a:spAutoFit/>
          </a:bodyPr>
          <a:lstStyle/>
          <a:p>
            <a:r>
              <a:rPr lang="ru-RU" sz="1000" dirty="0" smtClean="0">
                <a:solidFill>
                  <a:srgbClr val="FFFF00"/>
                </a:solidFill>
              </a:rPr>
              <a:t>Рукавица</a:t>
            </a:r>
            <a:r>
              <a:rPr lang="ru-RU" sz="1000" dirty="0" smtClean="0">
                <a:solidFill>
                  <a:schemeClr val="bg1"/>
                </a:solidFill>
              </a:rPr>
              <a:t> </a:t>
            </a:r>
            <a:endParaRPr lang="ru-RU" sz="1000" dirty="0">
              <a:solidFill>
                <a:schemeClr val="bg1"/>
              </a:solidFill>
            </a:endParaRPr>
          </a:p>
        </p:txBody>
      </p:sp>
      <p:sp>
        <p:nvSpPr>
          <p:cNvPr id="10" name="Стрелка вправо 9"/>
          <p:cNvSpPr/>
          <p:nvPr/>
        </p:nvSpPr>
        <p:spPr>
          <a:xfrm rot="7870673" flipV="1">
            <a:off x="7559683" y="2002975"/>
            <a:ext cx="473585" cy="117546"/>
          </a:xfrm>
          <a:prstGeom prst="rightArrow">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a:solidFill>
                  <a:schemeClr val="bg1"/>
                </a:solidFill>
              </a:ln>
              <a:solidFill>
                <a:schemeClr val="bg1"/>
              </a:solidFill>
            </a:endParaRPr>
          </a:p>
        </p:txBody>
      </p:sp>
      <p:sp>
        <p:nvSpPr>
          <p:cNvPr id="11" name="TextBox 10"/>
          <p:cNvSpPr txBox="1"/>
          <p:nvPr/>
        </p:nvSpPr>
        <p:spPr>
          <a:xfrm>
            <a:off x="7164288" y="1484784"/>
            <a:ext cx="1512168" cy="400110"/>
          </a:xfrm>
          <a:prstGeom prst="rect">
            <a:avLst/>
          </a:prstGeom>
          <a:noFill/>
        </p:spPr>
        <p:txBody>
          <a:bodyPr wrap="square" rtlCol="0">
            <a:spAutoFit/>
          </a:bodyPr>
          <a:lstStyle/>
          <a:p>
            <a:r>
              <a:rPr lang="ru-RU" sz="1000" dirty="0" smtClean="0">
                <a:solidFill>
                  <a:srgbClr val="FFFF00"/>
                </a:solidFill>
              </a:rPr>
              <a:t>Ранцевая система </a:t>
            </a:r>
            <a:r>
              <a:rPr lang="ru-RU" sz="1000" dirty="0" err="1" smtClean="0">
                <a:solidFill>
                  <a:srgbClr val="FFFF00"/>
                </a:solidFill>
              </a:rPr>
              <a:t>жизнеобеспечевания</a:t>
            </a:r>
            <a:endParaRPr lang="ru-RU" sz="1000" dirty="0">
              <a:solidFill>
                <a:srgbClr val="FFFF00"/>
              </a:solidFill>
            </a:endParaRPr>
          </a:p>
        </p:txBody>
      </p:sp>
      <p:sp>
        <p:nvSpPr>
          <p:cNvPr id="12" name="Стрелка вправо 11"/>
          <p:cNvSpPr/>
          <p:nvPr/>
        </p:nvSpPr>
        <p:spPr>
          <a:xfrm rot="1947712" flipV="1">
            <a:off x="6515835" y="5633667"/>
            <a:ext cx="473585" cy="13645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a:solidFill>
                  <a:schemeClr val="bg1"/>
                </a:solidFill>
              </a:ln>
              <a:solidFill>
                <a:schemeClr val="bg1"/>
              </a:solidFill>
            </a:endParaRPr>
          </a:p>
        </p:txBody>
      </p:sp>
      <p:sp>
        <p:nvSpPr>
          <p:cNvPr id="13" name="TextBox 12"/>
          <p:cNvSpPr txBox="1"/>
          <p:nvPr/>
        </p:nvSpPr>
        <p:spPr>
          <a:xfrm>
            <a:off x="5796136" y="5445224"/>
            <a:ext cx="864096" cy="400110"/>
          </a:xfrm>
          <a:prstGeom prst="rect">
            <a:avLst/>
          </a:prstGeom>
          <a:noFill/>
        </p:spPr>
        <p:txBody>
          <a:bodyPr wrap="square" rtlCol="0">
            <a:spAutoFit/>
          </a:bodyPr>
          <a:lstStyle/>
          <a:p>
            <a:r>
              <a:rPr lang="ru-RU" sz="1000" dirty="0" smtClean="0">
                <a:solidFill>
                  <a:srgbClr val="FFFF00"/>
                </a:solidFill>
              </a:rPr>
              <a:t>Чехол на ботинке</a:t>
            </a:r>
            <a:endParaRPr lang="ru-RU" sz="1000" dirty="0">
              <a:solidFill>
                <a:srgbClr val="FFFF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extBox 1"/>
          <p:cNvSpPr txBox="1"/>
          <p:nvPr/>
        </p:nvSpPr>
        <p:spPr>
          <a:xfrm>
            <a:off x="395536" y="404664"/>
            <a:ext cx="8352928" cy="5078313"/>
          </a:xfrm>
          <a:prstGeom prst="rect">
            <a:avLst/>
          </a:prstGeom>
          <a:noFill/>
        </p:spPr>
        <p:txBody>
          <a:bodyPr wrap="square" rtlCol="0">
            <a:spAutoFit/>
          </a:bodyPr>
          <a:lstStyle/>
          <a:p>
            <a:pPr algn="ctr"/>
            <a:r>
              <a:rPr lang="ru-RU" smtClean="0"/>
              <a:t>Используемые источники.</a:t>
            </a:r>
            <a:endParaRPr lang="ru-RU" dirty="0" smtClean="0"/>
          </a:p>
          <a:p>
            <a:r>
              <a:rPr lang="ru-RU" dirty="0" smtClean="0"/>
              <a:t>1. «Книга знаний для детей».  Авторы: </a:t>
            </a:r>
            <a:r>
              <a:rPr lang="ru-RU" dirty="0" err="1" smtClean="0"/>
              <a:t>Иан</a:t>
            </a:r>
            <a:r>
              <a:rPr lang="ru-RU" dirty="0" smtClean="0"/>
              <a:t> </a:t>
            </a:r>
            <a:r>
              <a:rPr lang="ru-RU" dirty="0" err="1" smtClean="0"/>
              <a:t>Грэм</a:t>
            </a:r>
            <a:r>
              <a:rPr lang="ru-RU" dirty="0" smtClean="0"/>
              <a:t>, Пол </a:t>
            </a:r>
            <a:r>
              <a:rPr lang="ru-RU" dirty="0" err="1" smtClean="0"/>
              <a:t>Стери</a:t>
            </a:r>
            <a:r>
              <a:rPr lang="ru-RU" dirty="0" smtClean="0"/>
              <a:t>, Эндрю </a:t>
            </a:r>
            <a:r>
              <a:rPr lang="ru-RU" dirty="0" err="1" smtClean="0"/>
              <a:t>Лэнгли</a:t>
            </a:r>
            <a:r>
              <a:rPr lang="ru-RU" dirty="0" smtClean="0"/>
              <a:t>. Перевод с английского О. И.Перфильева. Москва, ООО Издательство «</a:t>
            </a:r>
            <a:r>
              <a:rPr lang="ru-RU" dirty="0" err="1" smtClean="0"/>
              <a:t>Астрель</a:t>
            </a:r>
            <a:r>
              <a:rPr lang="ru-RU" dirty="0" smtClean="0"/>
              <a:t>» 2001 год.</a:t>
            </a:r>
          </a:p>
          <a:p>
            <a:r>
              <a:rPr lang="ru-RU" dirty="0" smtClean="0"/>
              <a:t>2. Энциклопедический словарь юного астронома. Составитель </a:t>
            </a:r>
            <a:r>
              <a:rPr lang="ru-RU" dirty="0" err="1" smtClean="0"/>
              <a:t>Ерпылев</a:t>
            </a:r>
            <a:r>
              <a:rPr lang="ru-RU" dirty="0" smtClean="0"/>
              <a:t> Н.П., Москва. 1986 г.</a:t>
            </a:r>
          </a:p>
          <a:p>
            <a:r>
              <a:rPr lang="ru-RU" dirty="0" smtClean="0"/>
              <a:t> 3. Интернет ресурсы: </a:t>
            </a:r>
          </a:p>
          <a:p>
            <a:r>
              <a:rPr lang="ru-RU" dirty="0" smtClean="0">
                <a:hlinkClick r:id="rId2"/>
              </a:rPr>
              <a:t>http://dostavka-portretov.ru/por-kosmonavtov.html</a:t>
            </a:r>
            <a:endParaRPr lang="ru-RU" dirty="0" smtClean="0"/>
          </a:p>
          <a:p>
            <a:r>
              <a:rPr lang="en-US" u="sng" dirty="0" smtClean="0">
                <a:solidFill>
                  <a:srgbClr val="0000FF"/>
                </a:solidFill>
              </a:rPr>
              <a:t>http://eliseyka.ru/stixi-o-kosmose</a:t>
            </a:r>
            <a:endParaRPr lang="ru-RU" u="sng" dirty="0" smtClean="0">
              <a:solidFill>
                <a:srgbClr val="0000FF"/>
              </a:solidFill>
            </a:endParaRPr>
          </a:p>
          <a:p>
            <a:r>
              <a:rPr lang="ru-RU" u="sng" dirty="0" smtClean="0">
                <a:solidFill>
                  <a:srgbClr val="0000FF"/>
                </a:solidFill>
              </a:rPr>
              <a:t>http://www.filipoc.ru/interesting/professiya-kosmonavt </a:t>
            </a:r>
            <a:r>
              <a:rPr lang="en-US" u="sng" dirty="0" smtClean="0">
                <a:solidFill>
                  <a:srgbClr val="0000FF"/>
                </a:solidFill>
                <a:hlinkClick r:id="rId3"/>
              </a:rPr>
              <a:t>http://www.filipoc.ru/rodina/kosmonavt-yuriy-gagarin</a:t>
            </a:r>
            <a:endParaRPr lang="ru-RU" u="sng" dirty="0" smtClean="0">
              <a:solidFill>
                <a:srgbClr val="0000FF"/>
              </a:solidFill>
            </a:endParaRPr>
          </a:p>
          <a:p>
            <a:endParaRPr lang="ru-RU" u="sng" dirty="0" smtClean="0">
              <a:solidFill>
                <a:srgbClr val="0000FF"/>
              </a:solidFill>
            </a:endParaRPr>
          </a:p>
          <a:p>
            <a:endParaRPr lang="ru-RU" u="sng" dirty="0" smtClean="0">
              <a:solidFill>
                <a:srgbClr val="0000FF"/>
              </a:solidFill>
            </a:endParaRPr>
          </a:p>
          <a:p>
            <a:endParaRPr lang="ru-RU" u="sng" dirty="0" smtClean="0">
              <a:solidFill>
                <a:srgbClr val="0000FF"/>
              </a:solidFill>
            </a:endParaRPr>
          </a:p>
          <a:p>
            <a:endParaRPr lang="ru-RU" u="sng" dirty="0" smtClean="0">
              <a:solidFill>
                <a:srgbClr val="0000FF"/>
              </a:solidFill>
            </a:endParaRPr>
          </a:p>
          <a:p>
            <a:endParaRPr lang="ru-RU" dirty="0" smtClean="0"/>
          </a:p>
          <a:p>
            <a:endParaRPr lang="ru-RU" dirty="0" smtClean="0"/>
          </a:p>
          <a:p>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908720"/>
            <a:ext cx="8229600" cy="4525963"/>
          </a:xfrm>
        </p:spPr>
        <p:txBody>
          <a:bodyPr>
            <a:normAutofit fontScale="92500" lnSpcReduction="20000"/>
          </a:bodyPr>
          <a:lstStyle/>
          <a:p>
            <a:pPr algn="just">
              <a:buNone/>
            </a:pPr>
            <a:r>
              <a:rPr lang="ru-RU" dirty="0" smtClean="0"/>
              <a:t>    12 </a:t>
            </a:r>
            <a:r>
              <a:rPr lang="ru-RU" dirty="0"/>
              <a:t>апреля весь мир отмечает День авиации и </a:t>
            </a:r>
            <a:r>
              <a:rPr lang="ru-RU" dirty="0" smtClean="0"/>
              <a:t>космонавтики. </a:t>
            </a:r>
            <a:endParaRPr lang="ru-RU" dirty="0"/>
          </a:p>
          <a:p>
            <a:pPr algn="just">
              <a:buNone/>
            </a:pPr>
            <a:r>
              <a:rPr lang="ru-RU" dirty="0" smtClean="0"/>
              <a:t>    12 </a:t>
            </a:r>
            <a:r>
              <a:rPr lang="ru-RU" dirty="0"/>
              <a:t>апреля 1961 года гражданин Советского Союза старший лейтенант </a:t>
            </a:r>
            <a:r>
              <a:rPr lang="ru-RU" dirty="0" smtClean="0"/>
              <a:t>Юрий  Алексеевич  </a:t>
            </a:r>
            <a:r>
              <a:rPr lang="ru-RU" dirty="0"/>
              <a:t>Гагарин на космическом корабле «Восток» впервые в мире совершил орбитальный облет Земли, открыв эпоху пилотируемых космических полетов. Полет, длившийся всего 108 минут</a:t>
            </a:r>
            <a:r>
              <a:rPr lang="ru-RU" dirty="0" smtClean="0"/>
              <a:t>, стал </a:t>
            </a:r>
            <a:r>
              <a:rPr lang="ru-RU" dirty="0"/>
              <a:t>мощным прорывом в освоении космоса. Имя Юрия Гагарина стало широко известно в </a:t>
            </a:r>
            <a:r>
              <a:rPr lang="ru-RU" dirty="0" smtClean="0"/>
              <a:t>мире.</a:t>
            </a:r>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TextBox 1"/>
          <p:cNvSpPr txBox="1"/>
          <p:nvPr/>
        </p:nvSpPr>
        <p:spPr>
          <a:xfrm>
            <a:off x="539552" y="476672"/>
            <a:ext cx="8136904" cy="954107"/>
          </a:xfrm>
          <a:prstGeom prst="rect">
            <a:avLst/>
          </a:prstGeom>
          <a:noFill/>
        </p:spPr>
        <p:txBody>
          <a:bodyPr wrap="square" rtlCol="0">
            <a:spAutoFit/>
          </a:bodyPr>
          <a:lstStyle/>
          <a:p>
            <a:pPr algn="ctr"/>
            <a:r>
              <a:rPr lang="ru-RU" sz="2800" dirty="0" smtClean="0">
                <a:solidFill>
                  <a:srgbClr val="FFFF00"/>
                </a:solidFill>
              </a:rPr>
              <a:t>Первый космонавт  гражданин Советского Союза старший лейтенант Юрий  Алексеевич  Гагарин. </a:t>
            </a:r>
            <a:endParaRPr lang="ru-RU" sz="2800" dirty="0">
              <a:solidFill>
                <a:srgbClr val="FFFF00"/>
              </a:solidFill>
            </a:endParaRPr>
          </a:p>
        </p:txBody>
      </p:sp>
      <p:pic>
        <p:nvPicPr>
          <p:cNvPr id="2050" name="Picture 2" descr="C:\Documents and Settings\Никита\Рабочий стол\гагарин.jpg"/>
          <p:cNvPicPr>
            <a:picLocks noChangeAspect="1" noChangeArrowheads="1"/>
          </p:cNvPicPr>
          <p:nvPr/>
        </p:nvPicPr>
        <p:blipFill>
          <a:blip r:embed="rId2" cstate="print"/>
          <a:srcRect/>
          <a:stretch>
            <a:fillRect/>
          </a:stretch>
        </p:blipFill>
        <p:spPr bwMode="auto">
          <a:xfrm>
            <a:off x="251521" y="1484785"/>
            <a:ext cx="2304255" cy="2880319"/>
          </a:xfrm>
          <a:prstGeom prst="rect">
            <a:avLst/>
          </a:prstGeom>
          <a:noFill/>
          <a:ln>
            <a:solidFill>
              <a:srgbClr val="FFFF00"/>
            </a:solidFill>
          </a:ln>
        </p:spPr>
      </p:pic>
      <p:sp>
        <p:nvSpPr>
          <p:cNvPr id="4" name="TextBox 3"/>
          <p:cNvSpPr txBox="1"/>
          <p:nvPr/>
        </p:nvSpPr>
        <p:spPr>
          <a:xfrm>
            <a:off x="2627784" y="1484784"/>
            <a:ext cx="6264696" cy="3570208"/>
          </a:xfrm>
          <a:prstGeom prst="rect">
            <a:avLst/>
          </a:prstGeom>
          <a:noFill/>
        </p:spPr>
        <p:txBody>
          <a:bodyPr wrap="square" rtlCol="0">
            <a:spAutoFit/>
          </a:bodyPr>
          <a:lstStyle/>
          <a:p>
            <a:pPr algn="just"/>
            <a:r>
              <a:rPr lang="ru-RU" sz="1600" dirty="0"/>
              <a:t>Юрий Алексеевич Гагарин родился 9 марта 1934 года в деревне </a:t>
            </a:r>
            <a:r>
              <a:rPr lang="ru-RU" sz="1600" dirty="0" err="1"/>
              <a:t>Клушино</a:t>
            </a:r>
            <a:r>
              <a:rPr lang="ru-RU" sz="1600" dirty="0"/>
              <a:t> </a:t>
            </a:r>
            <a:r>
              <a:rPr lang="ru-RU" sz="1600" dirty="0" err="1"/>
              <a:t>Гжатского</a:t>
            </a:r>
            <a:r>
              <a:rPr lang="ru-RU" sz="1600" dirty="0"/>
              <a:t> района </a:t>
            </a:r>
            <a:r>
              <a:rPr lang="ru-RU" sz="1600" dirty="0" smtClean="0"/>
              <a:t>Смоленской </a:t>
            </a:r>
            <a:r>
              <a:rPr lang="ru-RU" sz="1600" dirty="0"/>
              <a:t>области .</a:t>
            </a:r>
            <a:r>
              <a:rPr lang="ru-RU" sz="1600" dirty="0" smtClean="0"/>
              <a:t> </a:t>
            </a:r>
            <a:r>
              <a:rPr lang="ru-RU" sz="1600" dirty="0"/>
              <a:t>Его отец, Алексей Иванович </a:t>
            </a:r>
            <a:r>
              <a:rPr lang="ru-RU" sz="1600" dirty="0" smtClean="0"/>
              <a:t>Гагарин </a:t>
            </a:r>
            <a:r>
              <a:rPr lang="ru-RU" sz="1600" dirty="0"/>
              <a:t>— плотник, мать, Анна Тимофеевна </a:t>
            </a:r>
            <a:r>
              <a:rPr lang="ru-RU" sz="1600" dirty="0" smtClean="0"/>
              <a:t>Матвеева-доярка . </a:t>
            </a:r>
          </a:p>
          <a:p>
            <a:pPr algn="just"/>
            <a:r>
              <a:rPr lang="ru-RU" sz="1600" dirty="0" smtClean="0"/>
              <a:t>Юра </a:t>
            </a:r>
            <a:r>
              <a:rPr lang="ru-RU" sz="1600" dirty="0"/>
              <a:t>был самым обыкновенным ребёнком, ничем не отличавшимся от своих сверстников: по мере своих сил помогал родителям, был непременным участником всех детских деревенских забав, иногда шалил</a:t>
            </a:r>
            <a:r>
              <a:rPr lang="ru-RU" sz="1600" dirty="0" smtClean="0"/>
              <a:t>.</a:t>
            </a:r>
            <a:r>
              <a:rPr lang="ru-RU" sz="1600" dirty="0"/>
              <a:t> </a:t>
            </a:r>
            <a:endParaRPr lang="ru-RU" sz="1600" dirty="0" smtClean="0"/>
          </a:p>
          <a:p>
            <a:pPr algn="just"/>
            <a:r>
              <a:rPr lang="ru-RU" sz="1600" dirty="0" smtClean="0"/>
              <a:t>Безоблачное </a:t>
            </a:r>
            <a:r>
              <a:rPr lang="ru-RU" sz="1600" dirty="0"/>
              <a:t>детство будущего покорителя космических просторов было прервано начавшейся </a:t>
            </a:r>
            <a:r>
              <a:rPr lang="ru-RU" sz="1600" dirty="0" smtClean="0"/>
              <a:t>Великой Отечественной войной. </a:t>
            </a:r>
            <a:r>
              <a:rPr lang="ru-RU" sz="1600" dirty="0"/>
              <a:t>1 сентября маленький Юрий пошёл в первый </a:t>
            </a:r>
            <a:r>
              <a:rPr lang="ru-RU" sz="1600" dirty="0" smtClean="0"/>
              <a:t>класс школы</a:t>
            </a:r>
            <a:r>
              <a:rPr lang="ru-RU" sz="1600" dirty="0"/>
              <a:t>, а уже 12 октября занятия были прерваны – фашисты захватили его деревню.</a:t>
            </a:r>
          </a:p>
          <a:p>
            <a:pPr algn="just"/>
            <a:endParaRPr lang="ru-RU" sz="1600" dirty="0"/>
          </a:p>
          <a:p>
            <a:pPr algn="just"/>
            <a:endParaRPr lang="ru-RU" dirty="0"/>
          </a:p>
        </p:txBody>
      </p:sp>
      <p:sp>
        <p:nvSpPr>
          <p:cNvPr id="6" name="TextBox 5"/>
          <p:cNvSpPr txBox="1"/>
          <p:nvPr/>
        </p:nvSpPr>
        <p:spPr>
          <a:xfrm>
            <a:off x="2699792" y="3861048"/>
            <a:ext cx="6048672" cy="338554"/>
          </a:xfrm>
          <a:prstGeom prst="rect">
            <a:avLst/>
          </a:prstGeom>
          <a:noFill/>
        </p:spPr>
        <p:txBody>
          <a:bodyPr wrap="square" rtlCol="0">
            <a:spAutoFit/>
          </a:bodyPr>
          <a:lstStyle/>
          <a:p>
            <a:pPr algn="just"/>
            <a:r>
              <a:rPr lang="ru-RU" sz="1600" dirty="0" smtClean="0"/>
              <a:t>                                                  </a:t>
            </a:r>
            <a:endParaRPr lang="ru-RU" sz="1600" dirty="0"/>
          </a:p>
        </p:txBody>
      </p:sp>
      <p:sp>
        <p:nvSpPr>
          <p:cNvPr id="9" name="TextBox 8"/>
          <p:cNvSpPr txBox="1"/>
          <p:nvPr/>
        </p:nvSpPr>
        <p:spPr>
          <a:xfrm>
            <a:off x="179512" y="4437112"/>
            <a:ext cx="8784976" cy="2554545"/>
          </a:xfrm>
          <a:prstGeom prst="rect">
            <a:avLst/>
          </a:prstGeom>
          <a:noFill/>
        </p:spPr>
        <p:txBody>
          <a:bodyPr wrap="square" rtlCol="0">
            <a:spAutoFit/>
          </a:bodyPr>
          <a:lstStyle/>
          <a:p>
            <a:pPr algn="just"/>
            <a:r>
              <a:rPr lang="ru-RU" sz="1600" dirty="0"/>
              <a:t>Долгих два года пробыли немецко-фашистские войска в </a:t>
            </a:r>
            <a:r>
              <a:rPr lang="ru-RU" sz="1600" dirty="0" err="1"/>
              <a:t>Клушино</a:t>
            </a:r>
            <a:r>
              <a:rPr lang="ru-RU" sz="1600" dirty="0"/>
              <a:t>, и два года маленький Юрий видел все ужасы, присущие </a:t>
            </a:r>
            <a:r>
              <a:rPr lang="ru-RU" sz="1600" dirty="0" smtClean="0"/>
              <a:t>войне. Трудно </a:t>
            </a:r>
            <a:r>
              <a:rPr lang="ru-RU" sz="1600" dirty="0"/>
              <a:t>сказать, мечтал ли в те годы Юрий Алексеевич о небе. Наверное, мечтал</a:t>
            </a:r>
            <a:r>
              <a:rPr lang="ru-RU" sz="1600" dirty="0" smtClean="0"/>
              <a:t>.</a:t>
            </a:r>
          </a:p>
          <a:p>
            <a:pPr algn="just"/>
            <a:r>
              <a:rPr lang="ru-RU" sz="1600" dirty="0" smtClean="0"/>
              <a:t> </a:t>
            </a:r>
            <a:r>
              <a:rPr lang="ru-RU" sz="1600" dirty="0"/>
              <a:t>Годы учёбы летели </a:t>
            </a:r>
            <a:r>
              <a:rPr lang="ru-RU" sz="1600" dirty="0" smtClean="0"/>
              <a:t>незаметно. В </a:t>
            </a:r>
            <a:r>
              <a:rPr lang="ru-RU" sz="1600" dirty="0"/>
              <a:t>1959 году Гагарин написал заявление, а через год он был зачислен в группу кандидатов в космонавты. Двадцати молодым лётчикам предстояло готовиться к первому полёту в космос. Гагарин был одним из них. Когда началась подготовка, никто не мог даже предположить, кому из них предстоит открыть дорогу к звёздам. Это потом, когда полёт стал возможным, выделилась группа из шести человек, которых стали готовить по иной, чем остальных, программе. За четыре месяца до полёта, специальная космическая комиссия приняла решение, что первым в космос полетит </a:t>
            </a:r>
            <a:r>
              <a:rPr lang="ru-RU" sz="1600" dirty="0" smtClean="0"/>
              <a:t>Гагарин.</a:t>
            </a:r>
            <a:endParaRPr lang="ru-RU" sz="1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Прямоугольник 1"/>
          <p:cNvSpPr/>
          <p:nvPr/>
        </p:nvSpPr>
        <p:spPr>
          <a:xfrm>
            <a:off x="539552" y="332656"/>
            <a:ext cx="8136904" cy="923330"/>
          </a:xfrm>
          <a:prstGeom prst="rect">
            <a:avLst/>
          </a:prstGeom>
        </p:spPr>
        <p:txBody>
          <a:bodyPr wrap="square">
            <a:spAutoFit/>
          </a:bodyPr>
          <a:lstStyle/>
          <a:p>
            <a:pPr algn="just"/>
            <a:r>
              <a:rPr lang="ru-RU" dirty="0"/>
              <a:t>Наступил день 12 апреля 1961 года, в 9 часов 7 минут по московскому времени с космодрома Байконур стартовал космический корабль «Восток» с пилотом-космонавтом Юрием Алексеевичем Гагариным на </a:t>
            </a:r>
            <a:r>
              <a:rPr lang="ru-RU" dirty="0" smtClean="0"/>
              <a:t>борту.</a:t>
            </a:r>
            <a:endParaRPr lang="ru-RU" dirty="0"/>
          </a:p>
        </p:txBody>
      </p:sp>
      <p:pic>
        <p:nvPicPr>
          <p:cNvPr id="3075" name="Picture 3"/>
          <p:cNvPicPr>
            <a:picLocks noChangeAspect="1" noChangeArrowheads="1"/>
          </p:cNvPicPr>
          <p:nvPr/>
        </p:nvPicPr>
        <p:blipFill>
          <a:blip r:embed="rId2" cstate="print"/>
          <a:srcRect/>
          <a:stretch>
            <a:fillRect/>
          </a:stretch>
        </p:blipFill>
        <p:spPr bwMode="auto">
          <a:xfrm>
            <a:off x="323528" y="1556792"/>
            <a:ext cx="2808312" cy="4536504"/>
          </a:xfrm>
          <a:prstGeom prst="rect">
            <a:avLst/>
          </a:prstGeom>
          <a:noFill/>
          <a:ln w="9525">
            <a:solidFill>
              <a:srgbClr val="FFFF00"/>
            </a:solidFill>
            <a:miter lim="800000"/>
            <a:headEnd/>
            <a:tailEnd/>
          </a:ln>
        </p:spPr>
      </p:pic>
      <p:pic>
        <p:nvPicPr>
          <p:cNvPr id="3076" name="Picture 4"/>
          <p:cNvPicPr>
            <a:picLocks noChangeAspect="1" noChangeArrowheads="1"/>
          </p:cNvPicPr>
          <p:nvPr/>
        </p:nvPicPr>
        <p:blipFill>
          <a:blip r:embed="rId3" cstate="print"/>
          <a:srcRect/>
          <a:stretch>
            <a:fillRect/>
          </a:stretch>
        </p:blipFill>
        <p:spPr bwMode="auto">
          <a:xfrm>
            <a:off x="3275856" y="1556792"/>
            <a:ext cx="5616624" cy="4536504"/>
          </a:xfrm>
          <a:prstGeom prst="rect">
            <a:avLst/>
          </a:prstGeom>
          <a:noFill/>
          <a:ln w="9525">
            <a:solidFill>
              <a:srgbClr val="FFFF00"/>
            </a:solid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Прямоугольник 1"/>
          <p:cNvSpPr/>
          <p:nvPr/>
        </p:nvSpPr>
        <p:spPr>
          <a:xfrm>
            <a:off x="611560" y="332656"/>
            <a:ext cx="7128792" cy="646331"/>
          </a:xfrm>
          <a:prstGeom prst="rect">
            <a:avLst/>
          </a:prstGeom>
        </p:spPr>
        <p:txBody>
          <a:bodyPr wrap="square">
            <a:spAutoFit/>
          </a:bodyPr>
          <a:lstStyle/>
          <a:p>
            <a:pPr algn="ctr"/>
            <a:r>
              <a:rPr lang="ru-RU" sz="3600" dirty="0">
                <a:solidFill>
                  <a:srgbClr val="FFFF00"/>
                </a:solidFill>
              </a:rPr>
              <a:t>Профессия </a:t>
            </a:r>
            <a:r>
              <a:rPr lang="ru-RU" sz="3600" dirty="0" smtClean="0">
                <a:solidFill>
                  <a:srgbClr val="FFFF00"/>
                </a:solidFill>
              </a:rPr>
              <a:t>космонавт.</a:t>
            </a:r>
            <a:endParaRPr lang="ru-RU" sz="3600" dirty="0">
              <a:solidFill>
                <a:srgbClr val="FFFF00"/>
              </a:solidFill>
            </a:endParaRPr>
          </a:p>
        </p:txBody>
      </p:sp>
      <p:sp>
        <p:nvSpPr>
          <p:cNvPr id="3" name="Прямоугольник 2"/>
          <p:cNvSpPr/>
          <p:nvPr/>
        </p:nvSpPr>
        <p:spPr>
          <a:xfrm>
            <a:off x="611560" y="1052736"/>
            <a:ext cx="5544616" cy="5262979"/>
          </a:xfrm>
          <a:prstGeom prst="rect">
            <a:avLst/>
          </a:prstGeom>
        </p:spPr>
        <p:txBody>
          <a:bodyPr wrap="square">
            <a:spAutoFit/>
          </a:bodyPr>
          <a:lstStyle/>
          <a:p>
            <a:pPr algn="just"/>
            <a:r>
              <a:rPr lang="ru-RU" sz="1600" dirty="0"/>
              <a:t>Слово «космонавт» происходит от греческих слов, означающих «космос» и «мореплаватель». То есть получается космонавт плавает в </a:t>
            </a:r>
            <a:r>
              <a:rPr lang="ru-RU" sz="1600" dirty="0" smtClean="0"/>
              <a:t>космосе.</a:t>
            </a:r>
            <a:r>
              <a:rPr lang="ru-RU" sz="1600" dirty="0"/>
              <a:t> </a:t>
            </a:r>
            <a:r>
              <a:rPr lang="ru-RU" sz="1600" dirty="0" smtClean="0"/>
              <a:t> </a:t>
            </a:r>
            <a:r>
              <a:rPr lang="ru-RU" sz="1600" dirty="0"/>
              <a:t>Для того чтобы стать </a:t>
            </a:r>
            <a:r>
              <a:rPr lang="ru-RU" sz="1600" dirty="0" smtClean="0"/>
              <a:t>космонавтом, </a:t>
            </a:r>
            <a:r>
              <a:rPr lang="ru-RU" sz="1600" dirty="0"/>
              <a:t>надо быть мужественным и уверенным в себе человеком, ведь часто  во время полета возникают неожиданные ситуации</a:t>
            </a:r>
            <a:r>
              <a:rPr lang="ru-RU" sz="1600" dirty="0" smtClean="0"/>
              <a:t>.</a:t>
            </a:r>
          </a:p>
          <a:p>
            <a:pPr algn="just"/>
            <a:r>
              <a:rPr lang="ru-RU" sz="1600" dirty="0" smtClean="0"/>
              <a:t> </a:t>
            </a:r>
            <a:r>
              <a:rPr lang="ru-RU" sz="1600" dirty="0"/>
              <a:t>Для того, чтобы получить профессию </a:t>
            </a:r>
            <a:r>
              <a:rPr lang="ru-RU" sz="1600" dirty="0" smtClean="0"/>
              <a:t>космонавта, </a:t>
            </a:r>
            <a:r>
              <a:rPr lang="ru-RU" sz="1600" dirty="0"/>
              <a:t>нужно пройти множество испытаний и специальную подготовку. В подмосковном Звездном </a:t>
            </a:r>
            <a:r>
              <a:rPr lang="ru-RU" sz="1600" dirty="0" smtClean="0"/>
              <a:t>городке находится </a:t>
            </a:r>
            <a:r>
              <a:rPr lang="ru-RU" sz="1600" dirty="0"/>
              <a:t>Центр подготовки космонавтов. При хорошем состоянии здоровья и успеваемости можно подать заявление в отряд </a:t>
            </a:r>
            <a:r>
              <a:rPr lang="ru-RU" sz="1600" dirty="0" smtClean="0"/>
              <a:t>космонавтов.</a:t>
            </a:r>
            <a:r>
              <a:rPr lang="ru-RU" sz="1600" dirty="0"/>
              <a:t> </a:t>
            </a:r>
            <a:r>
              <a:rPr lang="ru-RU" sz="1600" dirty="0" smtClean="0"/>
              <a:t>К полетам в космос допускают </a:t>
            </a:r>
            <a:r>
              <a:rPr lang="ru-RU" sz="1600" dirty="0"/>
              <a:t>людей с высшим образованием, физиков, биологов или военных</a:t>
            </a:r>
            <a:r>
              <a:rPr lang="ru-RU" sz="1600" dirty="0" smtClean="0"/>
              <a:t>.</a:t>
            </a:r>
          </a:p>
          <a:p>
            <a:pPr algn="just"/>
            <a:r>
              <a:rPr lang="ru-RU" sz="1600" dirty="0" smtClean="0"/>
              <a:t>Космонавт </a:t>
            </a:r>
            <a:r>
              <a:rPr lang="ru-RU" sz="1600" dirty="0"/>
              <a:t>должен знать космическую технику, уметь пилотировать свой космический корабль и проводить ремонтные работы на орбитальной космической </a:t>
            </a:r>
            <a:r>
              <a:rPr lang="ru-RU" sz="1600" dirty="0" smtClean="0"/>
              <a:t>станции, иметь </a:t>
            </a:r>
            <a:r>
              <a:rPr lang="ru-RU" sz="1600" dirty="0"/>
              <a:t>отличное </a:t>
            </a:r>
            <a:r>
              <a:rPr lang="ru-RU" sz="1600" dirty="0" smtClean="0"/>
              <a:t>здоровье, обязательно  </a:t>
            </a:r>
            <a:r>
              <a:rPr lang="ru-RU" sz="1600" dirty="0"/>
              <a:t>владеть английским языком, так как именно на нём общаются на Международной Космической станции.</a:t>
            </a:r>
          </a:p>
          <a:p>
            <a:pPr algn="just"/>
            <a:endParaRPr lang="ru-RU" sz="1600" dirty="0" smtClean="0"/>
          </a:p>
          <a:p>
            <a:pPr algn="just"/>
            <a:endParaRPr lang="ru-RU" sz="1600" dirty="0"/>
          </a:p>
        </p:txBody>
      </p:sp>
      <p:pic>
        <p:nvPicPr>
          <p:cNvPr id="5" name="Рисунок 4"/>
          <p:cNvPicPr/>
          <p:nvPr/>
        </p:nvPicPr>
        <p:blipFill>
          <a:blip r:embed="rId2" cstate="print"/>
          <a:srcRect/>
          <a:stretch>
            <a:fillRect/>
          </a:stretch>
        </p:blipFill>
        <p:spPr bwMode="auto">
          <a:xfrm>
            <a:off x="6300192" y="1268760"/>
            <a:ext cx="2473722" cy="2304256"/>
          </a:xfrm>
          <a:prstGeom prst="rect">
            <a:avLst/>
          </a:prstGeom>
          <a:noFill/>
          <a:ln w="9525">
            <a:solidFill>
              <a:srgbClr val="FFFF00"/>
            </a:solidFill>
            <a:miter lim="800000"/>
            <a:headEnd/>
            <a:tailEnd/>
          </a:ln>
        </p:spPr>
      </p:pic>
      <p:pic>
        <p:nvPicPr>
          <p:cNvPr id="6" name="Рисунок 5"/>
          <p:cNvPicPr/>
          <p:nvPr/>
        </p:nvPicPr>
        <p:blipFill>
          <a:blip r:embed="rId3" cstate="print"/>
          <a:srcRect/>
          <a:stretch>
            <a:fillRect/>
          </a:stretch>
        </p:blipFill>
        <p:spPr bwMode="auto">
          <a:xfrm>
            <a:off x="6300192" y="3933056"/>
            <a:ext cx="2592288" cy="2160240"/>
          </a:xfrm>
          <a:prstGeom prst="rect">
            <a:avLst/>
          </a:prstGeom>
          <a:noFill/>
          <a:ln w="9525">
            <a:solidFill>
              <a:srgbClr val="FFFF00"/>
            </a:solid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TextBox 1"/>
          <p:cNvSpPr txBox="1"/>
          <p:nvPr/>
        </p:nvSpPr>
        <p:spPr>
          <a:xfrm>
            <a:off x="611560" y="332656"/>
            <a:ext cx="8136904" cy="646331"/>
          </a:xfrm>
          <a:prstGeom prst="rect">
            <a:avLst/>
          </a:prstGeom>
          <a:noFill/>
        </p:spPr>
        <p:txBody>
          <a:bodyPr wrap="square" rtlCol="0">
            <a:spAutoFit/>
          </a:bodyPr>
          <a:lstStyle/>
          <a:p>
            <a:pPr algn="ctr"/>
            <a:r>
              <a:rPr lang="ru-RU" dirty="0" smtClean="0"/>
              <a:t>После Юрия Алексеевича Гагарина в космос летали и другие советские космонавты, среди них даже есть женщины-космонавты.</a:t>
            </a:r>
            <a:endParaRPr lang="ru-RU" dirty="0"/>
          </a:p>
        </p:txBody>
      </p:sp>
      <p:pic>
        <p:nvPicPr>
          <p:cNvPr id="3" name="Рисунок 2"/>
          <p:cNvPicPr/>
          <p:nvPr/>
        </p:nvPicPr>
        <p:blipFill>
          <a:blip r:embed="rId2" cstate="print"/>
          <a:srcRect/>
          <a:stretch>
            <a:fillRect/>
          </a:stretch>
        </p:blipFill>
        <p:spPr bwMode="auto">
          <a:xfrm>
            <a:off x="251520" y="1052736"/>
            <a:ext cx="1512168" cy="1872208"/>
          </a:xfrm>
          <a:prstGeom prst="rect">
            <a:avLst/>
          </a:prstGeom>
          <a:noFill/>
          <a:ln w="9525">
            <a:noFill/>
            <a:miter lim="800000"/>
            <a:headEnd/>
            <a:tailEnd/>
          </a:ln>
        </p:spPr>
      </p:pic>
      <p:sp>
        <p:nvSpPr>
          <p:cNvPr id="4" name="TextBox 3"/>
          <p:cNvSpPr txBox="1"/>
          <p:nvPr/>
        </p:nvSpPr>
        <p:spPr>
          <a:xfrm>
            <a:off x="251520" y="2924944"/>
            <a:ext cx="1728192" cy="307777"/>
          </a:xfrm>
          <a:prstGeom prst="rect">
            <a:avLst/>
          </a:prstGeom>
          <a:noFill/>
        </p:spPr>
        <p:txBody>
          <a:bodyPr wrap="square" rtlCol="0">
            <a:spAutoFit/>
          </a:bodyPr>
          <a:lstStyle/>
          <a:p>
            <a:r>
              <a:rPr lang="ru-RU" sz="1400" dirty="0" smtClean="0"/>
              <a:t>Герман Титов</a:t>
            </a:r>
            <a:endParaRPr lang="ru-RU" sz="1400" dirty="0"/>
          </a:p>
        </p:txBody>
      </p:sp>
      <p:pic>
        <p:nvPicPr>
          <p:cNvPr id="5" name="Рисунок 4"/>
          <p:cNvPicPr/>
          <p:nvPr/>
        </p:nvPicPr>
        <p:blipFill>
          <a:blip r:embed="rId3" cstate="print"/>
          <a:srcRect/>
          <a:stretch>
            <a:fillRect/>
          </a:stretch>
        </p:blipFill>
        <p:spPr bwMode="auto">
          <a:xfrm>
            <a:off x="179512" y="3284984"/>
            <a:ext cx="1584176" cy="2016224"/>
          </a:xfrm>
          <a:prstGeom prst="rect">
            <a:avLst/>
          </a:prstGeom>
          <a:noFill/>
          <a:ln w="9525">
            <a:noFill/>
            <a:miter lim="800000"/>
            <a:headEnd/>
            <a:tailEnd/>
          </a:ln>
        </p:spPr>
      </p:pic>
      <p:sp>
        <p:nvSpPr>
          <p:cNvPr id="6" name="TextBox 5"/>
          <p:cNvSpPr txBox="1"/>
          <p:nvPr/>
        </p:nvSpPr>
        <p:spPr>
          <a:xfrm>
            <a:off x="179512" y="5301208"/>
            <a:ext cx="1584176" cy="954107"/>
          </a:xfrm>
          <a:prstGeom prst="rect">
            <a:avLst/>
          </a:prstGeom>
          <a:noFill/>
        </p:spPr>
        <p:txBody>
          <a:bodyPr wrap="square" rtlCol="0">
            <a:spAutoFit/>
          </a:bodyPr>
          <a:lstStyle/>
          <a:p>
            <a:pPr algn="just"/>
            <a:r>
              <a:rPr lang="ru-RU" sz="1400" dirty="0" smtClean="0"/>
              <a:t>Валентина Терешкова- первая женщина космонавт</a:t>
            </a:r>
            <a:endParaRPr lang="ru-RU" sz="1400" dirty="0"/>
          </a:p>
        </p:txBody>
      </p:sp>
      <p:pic>
        <p:nvPicPr>
          <p:cNvPr id="7" name="Рисунок 6"/>
          <p:cNvPicPr/>
          <p:nvPr/>
        </p:nvPicPr>
        <p:blipFill>
          <a:blip r:embed="rId4" cstate="print"/>
          <a:srcRect/>
          <a:stretch>
            <a:fillRect/>
          </a:stretch>
        </p:blipFill>
        <p:spPr bwMode="auto">
          <a:xfrm>
            <a:off x="1979712" y="1052736"/>
            <a:ext cx="1512168" cy="1872208"/>
          </a:xfrm>
          <a:prstGeom prst="rect">
            <a:avLst/>
          </a:prstGeom>
          <a:noFill/>
          <a:ln w="9525">
            <a:noFill/>
            <a:miter lim="800000"/>
            <a:headEnd/>
            <a:tailEnd/>
          </a:ln>
        </p:spPr>
      </p:pic>
      <p:sp>
        <p:nvSpPr>
          <p:cNvPr id="8" name="TextBox 7"/>
          <p:cNvSpPr txBox="1"/>
          <p:nvPr/>
        </p:nvSpPr>
        <p:spPr>
          <a:xfrm>
            <a:off x="1835696" y="2924944"/>
            <a:ext cx="1800200" cy="954107"/>
          </a:xfrm>
          <a:prstGeom prst="rect">
            <a:avLst/>
          </a:prstGeom>
          <a:noFill/>
        </p:spPr>
        <p:txBody>
          <a:bodyPr wrap="square" rtlCol="0">
            <a:spAutoFit/>
          </a:bodyPr>
          <a:lstStyle/>
          <a:p>
            <a:r>
              <a:rPr lang="ru-RU" sz="1400" dirty="0" smtClean="0"/>
              <a:t>Быковский  Валерий совершил </a:t>
            </a:r>
            <a:r>
              <a:rPr lang="ru-RU" sz="1400" dirty="0"/>
              <a:t>три полета в космос. </a:t>
            </a:r>
          </a:p>
          <a:p>
            <a:endParaRPr lang="ru-RU" sz="1400" dirty="0"/>
          </a:p>
        </p:txBody>
      </p:sp>
      <p:pic>
        <p:nvPicPr>
          <p:cNvPr id="9" name="Рисунок 8"/>
          <p:cNvPicPr/>
          <p:nvPr/>
        </p:nvPicPr>
        <p:blipFill>
          <a:blip r:embed="rId5" cstate="print"/>
          <a:srcRect/>
          <a:stretch>
            <a:fillRect/>
          </a:stretch>
        </p:blipFill>
        <p:spPr bwMode="auto">
          <a:xfrm>
            <a:off x="1979712" y="3645024"/>
            <a:ext cx="1584176" cy="1944216"/>
          </a:xfrm>
          <a:prstGeom prst="rect">
            <a:avLst/>
          </a:prstGeom>
          <a:noFill/>
          <a:ln w="9525">
            <a:noFill/>
            <a:miter lim="800000"/>
            <a:headEnd/>
            <a:tailEnd/>
          </a:ln>
        </p:spPr>
      </p:pic>
      <p:sp>
        <p:nvSpPr>
          <p:cNvPr id="10" name="Прямоугольник 9"/>
          <p:cNvSpPr/>
          <p:nvPr/>
        </p:nvSpPr>
        <p:spPr>
          <a:xfrm>
            <a:off x="1619672" y="5517232"/>
            <a:ext cx="2023567" cy="307777"/>
          </a:xfrm>
          <a:prstGeom prst="rect">
            <a:avLst/>
          </a:prstGeom>
        </p:spPr>
        <p:txBody>
          <a:bodyPr wrap="none">
            <a:spAutoFit/>
          </a:bodyPr>
          <a:lstStyle/>
          <a:p>
            <a:r>
              <a:rPr lang="ru-RU" sz="1400" dirty="0" smtClean="0"/>
              <a:t>Феоктистов Константин </a:t>
            </a:r>
            <a:endParaRPr lang="ru-RU" sz="1400" dirty="0"/>
          </a:p>
        </p:txBody>
      </p:sp>
      <p:pic>
        <p:nvPicPr>
          <p:cNvPr id="11" name="Рисунок 10"/>
          <p:cNvPicPr/>
          <p:nvPr/>
        </p:nvPicPr>
        <p:blipFill>
          <a:blip r:embed="rId6" cstate="print"/>
          <a:srcRect/>
          <a:stretch>
            <a:fillRect/>
          </a:stretch>
        </p:blipFill>
        <p:spPr bwMode="auto">
          <a:xfrm>
            <a:off x="7020272" y="1052736"/>
            <a:ext cx="1584176" cy="1872208"/>
          </a:xfrm>
          <a:prstGeom prst="rect">
            <a:avLst/>
          </a:prstGeom>
          <a:noFill/>
          <a:ln w="9525">
            <a:noFill/>
            <a:miter lim="800000"/>
            <a:headEnd/>
            <a:tailEnd/>
          </a:ln>
        </p:spPr>
      </p:pic>
      <p:sp>
        <p:nvSpPr>
          <p:cNvPr id="12" name="Прямоугольник 11"/>
          <p:cNvSpPr/>
          <p:nvPr/>
        </p:nvSpPr>
        <p:spPr>
          <a:xfrm>
            <a:off x="6876256" y="2924944"/>
            <a:ext cx="2088232" cy="954107"/>
          </a:xfrm>
          <a:prstGeom prst="rect">
            <a:avLst/>
          </a:prstGeom>
        </p:spPr>
        <p:txBody>
          <a:bodyPr wrap="square">
            <a:spAutoFit/>
          </a:bodyPr>
          <a:lstStyle/>
          <a:p>
            <a:pPr algn="just"/>
            <a:r>
              <a:rPr lang="ru-RU" sz="1400" dirty="0" smtClean="0"/>
              <a:t>Леонов Алексей – первый в мире человек совершившего выход </a:t>
            </a:r>
            <a:r>
              <a:rPr lang="ru-RU" sz="1400" dirty="0"/>
              <a:t>в открытый </a:t>
            </a:r>
            <a:r>
              <a:rPr lang="ru-RU" sz="1400" dirty="0" smtClean="0"/>
              <a:t>космос.</a:t>
            </a:r>
            <a:endParaRPr lang="ru-RU" sz="1400" dirty="0"/>
          </a:p>
        </p:txBody>
      </p:sp>
      <p:pic>
        <p:nvPicPr>
          <p:cNvPr id="4098" name="Picture 2"/>
          <p:cNvPicPr>
            <a:picLocks noChangeAspect="1" noChangeArrowheads="1"/>
          </p:cNvPicPr>
          <p:nvPr/>
        </p:nvPicPr>
        <p:blipFill>
          <a:blip r:embed="rId7" cstate="print"/>
          <a:srcRect/>
          <a:stretch>
            <a:fillRect/>
          </a:stretch>
        </p:blipFill>
        <p:spPr bwMode="auto">
          <a:xfrm>
            <a:off x="7020272" y="4077072"/>
            <a:ext cx="1584176" cy="1800200"/>
          </a:xfrm>
          <a:prstGeom prst="rect">
            <a:avLst/>
          </a:prstGeom>
          <a:solidFill>
            <a:srgbClr val="FFFFFF">
              <a:shade val="85000"/>
            </a:srgbClr>
          </a:solidFill>
          <a:ln w="88900" cap="sq">
            <a:solidFill>
              <a:srgbClr val="6633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Прямоугольник 13"/>
          <p:cNvSpPr/>
          <p:nvPr/>
        </p:nvSpPr>
        <p:spPr>
          <a:xfrm>
            <a:off x="6948264" y="5949280"/>
            <a:ext cx="1689693" cy="369332"/>
          </a:xfrm>
          <a:prstGeom prst="rect">
            <a:avLst/>
          </a:prstGeom>
        </p:spPr>
        <p:txBody>
          <a:bodyPr wrap="none">
            <a:spAutoFit/>
          </a:bodyPr>
          <a:lstStyle/>
          <a:p>
            <a:r>
              <a:rPr lang="ru-RU" dirty="0" smtClean="0"/>
              <a:t> </a:t>
            </a:r>
            <a:r>
              <a:rPr lang="ru-RU" sz="1400" dirty="0" smtClean="0"/>
              <a:t>Светлана Савицкая</a:t>
            </a:r>
            <a:endParaRPr lang="ru-RU" sz="1400" dirty="0"/>
          </a:p>
        </p:txBody>
      </p:sp>
      <p:pic>
        <p:nvPicPr>
          <p:cNvPr id="4099" name="Picture 3"/>
          <p:cNvPicPr>
            <a:picLocks noChangeAspect="1" noChangeArrowheads="1"/>
          </p:cNvPicPr>
          <p:nvPr/>
        </p:nvPicPr>
        <p:blipFill>
          <a:blip r:embed="rId8" cstate="print"/>
          <a:srcRect/>
          <a:stretch>
            <a:fillRect/>
          </a:stretch>
        </p:blipFill>
        <p:spPr bwMode="auto">
          <a:xfrm>
            <a:off x="5220072" y="1052736"/>
            <a:ext cx="1440160" cy="1800200"/>
          </a:xfrm>
          <a:prstGeom prst="rect">
            <a:avLst/>
          </a:prstGeom>
          <a:solidFill>
            <a:srgbClr val="FFFFFF">
              <a:shade val="85000"/>
            </a:srgbClr>
          </a:solidFill>
          <a:ln w="88900" cap="sq">
            <a:solidFill>
              <a:srgbClr val="6633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6" name="TextBox 15"/>
          <p:cNvSpPr txBox="1"/>
          <p:nvPr/>
        </p:nvSpPr>
        <p:spPr>
          <a:xfrm>
            <a:off x="5220072" y="2924944"/>
            <a:ext cx="1440160" cy="307777"/>
          </a:xfrm>
          <a:prstGeom prst="rect">
            <a:avLst/>
          </a:prstGeom>
          <a:noFill/>
        </p:spPr>
        <p:txBody>
          <a:bodyPr wrap="square" rtlCol="0">
            <a:spAutoFit/>
          </a:bodyPr>
          <a:lstStyle/>
          <a:p>
            <a:r>
              <a:rPr lang="ru-RU" sz="1400" dirty="0" smtClean="0"/>
              <a:t>Гречко Георгий</a:t>
            </a:r>
            <a:endParaRPr lang="ru-RU" sz="1400" dirty="0"/>
          </a:p>
        </p:txBody>
      </p:sp>
      <p:pic>
        <p:nvPicPr>
          <p:cNvPr id="4100" name="Picture 4"/>
          <p:cNvPicPr>
            <a:picLocks noChangeAspect="1" noChangeArrowheads="1"/>
          </p:cNvPicPr>
          <p:nvPr/>
        </p:nvPicPr>
        <p:blipFill>
          <a:blip r:embed="rId9" cstate="print"/>
          <a:srcRect/>
          <a:stretch>
            <a:fillRect/>
          </a:stretch>
        </p:blipFill>
        <p:spPr bwMode="auto">
          <a:xfrm>
            <a:off x="5220072" y="3429000"/>
            <a:ext cx="1584176" cy="1800200"/>
          </a:xfrm>
          <a:prstGeom prst="rect">
            <a:avLst/>
          </a:prstGeom>
          <a:solidFill>
            <a:srgbClr val="FFFFFF">
              <a:shade val="85000"/>
            </a:srgbClr>
          </a:solidFill>
          <a:ln w="88900" cap="sq">
            <a:solidFill>
              <a:srgbClr val="6633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8" name="TextBox 17"/>
          <p:cNvSpPr txBox="1"/>
          <p:nvPr/>
        </p:nvSpPr>
        <p:spPr>
          <a:xfrm>
            <a:off x="5148064" y="5373216"/>
            <a:ext cx="1656184" cy="307777"/>
          </a:xfrm>
          <a:prstGeom prst="rect">
            <a:avLst/>
          </a:prstGeom>
          <a:noFill/>
        </p:spPr>
        <p:txBody>
          <a:bodyPr wrap="square" rtlCol="0">
            <a:spAutoFit/>
          </a:bodyPr>
          <a:lstStyle/>
          <a:p>
            <a:r>
              <a:rPr lang="ru-RU" sz="1400" dirty="0" smtClean="0"/>
              <a:t>Береговой Георгий</a:t>
            </a:r>
            <a:endParaRPr lang="ru-RU" sz="1400" dirty="0"/>
          </a:p>
        </p:txBody>
      </p:sp>
      <p:pic>
        <p:nvPicPr>
          <p:cNvPr id="4103" name="Picture 7"/>
          <p:cNvPicPr>
            <a:picLocks noChangeAspect="1" noChangeArrowheads="1"/>
          </p:cNvPicPr>
          <p:nvPr/>
        </p:nvPicPr>
        <p:blipFill>
          <a:blip r:embed="rId10" cstate="print"/>
          <a:srcRect/>
          <a:stretch>
            <a:fillRect/>
          </a:stretch>
        </p:blipFill>
        <p:spPr bwMode="auto">
          <a:xfrm>
            <a:off x="3635896" y="1772816"/>
            <a:ext cx="1440160" cy="4608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Прямоугольник 2"/>
          <p:cNvSpPr/>
          <p:nvPr/>
        </p:nvSpPr>
        <p:spPr>
          <a:xfrm>
            <a:off x="1619672" y="332656"/>
            <a:ext cx="5832648" cy="830997"/>
          </a:xfrm>
          <a:prstGeom prst="rect">
            <a:avLst/>
          </a:prstGeom>
        </p:spPr>
        <p:txBody>
          <a:bodyPr wrap="square">
            <a:spAutoFit/>
          </a:bodyPr>
          <a:lstStyle/>
          <a:p>
            <a:pPr algn="ctr"/>
            <a:r>
              <a:rPr lang="ru-RU" sz="4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Что такое космос?</a:t>
            </a:r>
            <a:endParaRPr lang="ru-RU" sz="4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4" name="Прямоугольник 3"/>
          <p:cNvSpPr/>
          <p:nvPr/>
        </p:nvSpPr>
        <p:spPr>
          <a:xfrm>
            <a:off x="539552" y="1443840"/>
            <a:ext cx="8136904" cy="4154984"/>
          </a:xfrm>
          <a:prstGeom prst="rect">
            <a:avLst/>
          </a:prstGeom>
        </p:spPr>
        <p:txBody>
          <a:bodyPr wrap="square">
            <a:spAutoFit/>
          </a:bodyPr>
          <a:lstStyle/>
          <a:p>
            <a:pPr algn="just"/>
            <a:r>
              <a:rPr lang="ru-RU" sz="1600" dirty="0" smtClean="0">
                <a:solidFill>
                  <a:schemeClr val="bg1"/>
                </a:solidFill>
              </a:rPr>
              <a:t> </a:t>
            </a:r>
            <a:r>
              <a:rPr lang="ru-RU" sz="2400" dirty="0" smtClean="0">
                <a:solidFill>
                  <a:srgbClr val="FFFF00"/>
                </a:solidFill>
              </a:rPr>
              <a:t>Ребята, вы любите смотреть на небо ночью? Безоблачный ясный вечер, небо над нашей головой усыпано множеством звезд. Они похожи на маленькие сверкающие точки и расположены далеко от Земли.</a:t>
            </a:r>
          </a:p>
          <a:p>
            <a:pPr algn="just"/>
            <a:r>
              <a:rPr lang="ru-RU" sz="2400" dirty="0" smtClean="0">
                <a:solidFill>
                  <a:srgbClr val="FFFF00"/>
                </a:solidFill>
              </a:rPr>
              <a:t>Люди с интересом всматриваются  в загадочное  пространство, пытаясь понять, что же таит в себе этот неизведанный мир. Мы называем это пространство космосом. </a:t>
            </a:r>
          </a:p>
          <a:p>
            <a:pPr algn="just"/>
            <a:r>
              <a:rPr lang="ru-RU" sz="2400" dirty="0" smtClean="0">
                <a:solidFill>
                  <a:srgbClr val="FFFF00"/>
                </a:solidFill>
              </a:rPr>
              <a:t>Греческое слово «космос» означает «строй, порядок, мир, Вселенная». Но ранее под  космосом понимали только планетную систему, окружающую Солнце.</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51520" y="476672"/>
            <a:ext cx="8568952" cy="3416320"/>
          </a:xfrm>
          <a:prstGeom prst="rect">
            <a:avLst/>
          </a:prstGeom>
        </p:spPr>
        <p:txBody>
          <a:bodyPr wrap="square">
            <a:spAutoFit/>
          </a:bodyPr>
          <a:lstStyle/>
          <a:p>
            <a:pPr algn="just"/>
            <a:r>
              <a:rPr lang="ru-RU" sz="2400" dirty="0" smtClean="0">
                <a:solidFill>
                  <a:srgbClr val="FFFF00"/>
                </a:solidFill>
              </a:rPr>
              <a:t>Однажды, смотрел человек на звездное небо и ему захотелось узнать, что же это за звезды и почему они такие яркие. </a:t>
            </a:r>
          </a:p>
          <a:p>
            <a:pPr algn="just"/>
            <a:r>
              <a:rPr lang="ru-RU" sz="2400" dirty="0" smtClean="0">
                <a:solidFill>
                  <a:srgbClr val="FFFF00"/>
                </a:solidFill>
              </a:rPr>
              <a:t>Звезды - горячие светящиеся небесные тела, подобные Солнцу. Звезды различаются по размеру, температуре и яркости. По многих параметрам Солнце - типичная звезда, хотя кажется гораздо ярче и больше всех остальных звезд, поскольку расположено намного ближе к Земле. Звезды рассыпаны по всему небосводу, мы видим их только ночью, а днем на фоне яркого рассеянного в воздухе солнечного света они не видны. </a:t>
            </a:r>
          </a:p>
        </p:txBody>
      </p:sp>
      <p:pic>
        <p:nvPicPr>
          <p:cNvPr id="2050" name="Picture 2"/>
          <p:cNvPicPr>
            <a:picLocks noChangeAspect="1" noChangeArrowheads="1"/>
          </p:cNvPicPr>
          <p:nvPr/>
        </p:nvPicPr>
        <p:blipFill>
          <a:blip r:embed="rId2" cstate="print"/>
          <a:srcRect b="5901"/>
          <a:stretch>
            <a:fillRect/>
          </a:stretch>
        </p:blipFill>
        <p:spPr bwMode="auto">
          <a:xfrm>
            <a:off x="0" y="0"/>
            <a:ext cx="9144000" cy="6858000"/>
          </a:xfrm>
          <a:prstGeom prst="rect">
            <a:avLst/>
          </a:prstGeom>
          <a:noFill/>
          <a:ln w="9525">
            <a:noFill/>
            <a:miter lim="800000"/>
            <a:headEnd/>
            <a:tailEnd/>
          </a:ln>
        </p:spPr>
      </p:pic>
      <p:sp>
        <p:nvSpPr>
          <p:cNvPr id="5" name="Прямоугольник 4"/>
          <p:cNvSpPr/>
          <p:nvPr/>
        </p:nvSpPr>
        <p:spPr>
          <a:xfrm>
            <a:off x="4788024" y="620688"/>
            <a:ext cx="4176464" cy="3970318"/>
          </a:xfrm>
          <a:prstGeom prst="rect">
            <a:avLst/>
          </a:prstGeom>
        </p:spPr>
        <p:txBody>
          <a:bodyPr wrap="square">
            <a:spAutoFit/>
          </a:bodyPr>
          <a:lstStyle/>
          <a:p>
            <a:pPr algn="just"/>
            <a:r>
              <a:rPr lang="ru-RU" dirty="0" smtClean="0">
                <a:solidFill>
                  <a:srgbClr val="FFFF00"/>
                </a:solidFill>
              </a:rPr>
              <a:t>Однажды, смотрел человек на звездное небо и ему захотелось узнать, что же это за звезды и почему они такие яркие. </a:t>
            </a:r>
          </a:p>
          <a:p>
            <a:pPr algn="just"/>
            <a:r>
              <a:rPr lang="ru-RU" dirty="0" smtClean="0">
                <a:solidFill>
                  <a:srgbClr val="FFFF00"/>
                </a:solidFill>
              </a:rPr>
              <a:t>Звезды - горячие светящиеся небесные тела, подобные Солнцу. Звезды различаются по размеру, температуре и яркости. По многих параметрам Солнце - типичная звезда, хотя кажется гораздо ярче и больше всех остальных звезд, поскольку расположено намного ближе к Земле. Звезды рассыпаны по всему небосводу, мы видим их только ночью, а днем на фоне яркого рассеянного в воздухе солнечного света они не видны</a:t>
            </a:r>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Прямоугольник 1"/>
          <p:cNvSpPr/>
          <p:nvPr/>
        </p:nvSpPr>
        <p:spPr>
          <a:xfrm>
            <a:off x="395536" y="476672"/>
            <a:ext cx="8352928" cy="1292662"/>
          </a:xfrm>
          <a:prstGeom prst="rect">
            <a:avLst/>
          </a:prstGeom>
        </p:spPr>
        <p:txBody>
          <a:bodyPr wrap="square">
            <a:spAutoFit/>
          </a:bodyPr>
          <a:lstStyle/>
          <a:p>
            <a:pPr algn="just"/>
            <a:r>
              <a:rPr lang="ru-RU" dirty="0" smtClean="0"/>
              <a:t> </a:t>
            </a:r>
            <a:r>
              <a:rPr lang="ru-RU" sz="2000" dirty="0" smtClean="0"/>
              <a:t>Чтобы  увидеть  звезды  поближе,  ученые придумали специальные приборы – телескопы. Наблюдали ученые  за звездами  и узнали, что еще есть и другие планеты.</a:t>
            </a:r>
          </a:p>
          <a:p>
            <a:pPr algn="just"/>
            <a:endParaRPr lang="ru-RU" dirty="0"/>
          </a:p>
        </p:txBody>
      </p:sp>
      <p:pic>
        <p:nvPicPr>
          <p:cNvPr id="1027" name="Picture 3"/>
          <p:cNvPicPr>
            <a:picLocks noChangeAspect="1" noChangeArrowheads="1"/>
          </p:cNvPicPr>
          <p:nvPr/>
        </p:nvPicPr>
        <p:blipFill>
          <a:blip r:embed="rId2" cstate="print"/>
          <a:srcRect/>
          <a:stretch>
            <a:fillRect/>
          </a:stretch>
        </p:blipFill>
        <p:spPr bwMode="auto">
          <a:xfrm>
            <a:off x="3059832" y="1196752"/>
            <a:ext cx="4392488" cy="50405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428</TotalTime>
  <Words>1560</Words>
  <Application>Microsoft Office PowerPoint</Application>
  <PresentationFormat>Экран (4:3)</PresentationFormat>
  <Paragraphs>82</Paragraphs>
  <Slides>15</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15</vt:i4>
      </vt:variant>
    </vt:vector>
  </HeadingPairs>
  <TitlesOfParts>
    <vt:vector size="19" baseType="lpstr">
      <vt:lpstr>Arial</vt:lpstr>
      <vt:lpstr>Calibri</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Никита</dc:creator>
  <cp:lastModifiedBy>Sveta</cp:lastModifiedBy>
  <cp:revision>47</cp:revision>
  <dcterms:created xsi:type="dcterms:W3CDTF">2014-03-20T12:41:48Z</dcterms:created>
  <dcterms:modified xsi:type="dcterms:W3CDTF">2020-04-06T13:52:08Z</dcterms:modified>
</cp:coreProperties>
</file>