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9"/>
  </p:notesMasterIdLst>
  <p:handoutMasterIdLst>
    <p:handoutMasterId r:id="rId20"/>
  </p:handoutMasterIdLst>
  <p:sldIdLst>
    <p:sldId id="312" r:id="rId4"/>
    <p:sldId id="314" r:id="rId5"/>
    <p:sldId id="315" r:id="rId6"/>
    <p:sldId id="334" r:id="rId7"/>
    <p:sldId id="319" r:id="rId8"/>
    <p:sldId id="320" r:id="rId9"/>
    <p:sldId id="323" r:id="rId10"/>
    <p:sldId id="328" r:id="rId11"/>
    <p:sldId id="326" r:id="rId12"/>
    <p:sldId id="332" r:id="rId13"/>
    <p:sldId id="330" r:id="rId14"/>
    <p:sldId id="325" r:id="rId15"/>
    <p:sldId id="329" r:id="rId16"/>
    <p:sldId id="324" r:id="rId17"/>
    <p:sldId id="327" r:id="rId18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44" autoAdjust="0"/>
    <p:restoredTop sz="96395" autoAdjust="0"/>
  </p:normalViewPr>
  <p:slideViewPr>
    <p:cSldViewPr showGuides="1">
      <p:cViewPr varScale="1">
        <p:scale>
          <a:sx n="149" d="100"/>
          <a:sy n="149" d="100"/>
        </p:scale>
        <p:origin x="852" y="114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"/>
            <a:ext cx="1352550" cy="51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E336DF6-3772-4665-95AB-F9A00A4BD8E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-3691"/>
            <a:ext cx="5147191" cy="51471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Осознанность, </a:t>
            </a:r>
            <a:r>
              <a:rPr lang="ru-RU" dirty="0" smtClean="0"/>
              <a:t>гибкость, адаптивность и </a:t>
            </a:r>
            <a:r>
              <a:rPr lang="ru-RU" dirty="0" smtClean="0"/>
              <a:t>т.д.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203598"/>
            <a:ext cx="7128792" cy="2844316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Осознанность – умение действовать осознанно переключаясь между «автопилотом» и концентрацией  вниманием</a:t>
            </a:r>
          </a:p>
          <a:p>
            <a:endParaRPr lang="ru-RU" dirty="0" smtClean="0"/>
          </a:p>
          <a:p>
            <a:r>
              <a:rPr lang="ru-RU" dirty="0" smtClean="0"/>
              <a:t>Гибкость – открытость к новому и другим точкам зрения, «отпускание», умение менять точку зрения</a:t>
            </a:r>
          </a:p>
          <a:p>
            <a:endParaRPr lang="ru-RU" dirty="0"/>
          </a:p>
          <a:p>
            <a:r>
              <a:rPr lang="ru-RU" dirty="0" smtClean="0"/>
              <a:t>Адаптивность - </a:t>
            </a:r>
            <a:r>
              <a:rPr lang="ru-RU" dirty="0"/>
              <a:t>приспособлению человека к существующим в обществе требованиям и критериям оценки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12496" y="47273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4D5156"/>
                </a:solidFill>
                <a:latin typeface="arial" panose="020B0604020202020204" pitchFamily="34" charset="0"/>
              </a:rPr>
              <a:t>СЛОЖНО, ДОЛГО, БОЛЬНО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83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«Умение взаимодействовать»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52" y="1494009"/>
            <a:ext cx="1291500" cy="331311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494009"/>
            <a:ext cx="1334448" cy="33131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82322"/>
            <a:ext cx="1316042" cy="33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1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447513"/>
            <a:ext cx="3888431" cy="2124237"/>
          </a:xfrm>
        </p:spPr>
        <p:txBody>
          <a:bodyPr/>
          <a:lstStyle/>
          <a:p>
            <a:r>
              <a:rPr lang="ru-RU" b="1" dirty="0"/>
              <a:t>Технологии и инструменты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5868144" y="2679762"/>
            <a:ext cx="3275856" cy="2016223"/>
          </a:xfrm>
        </p:spPr>
        <p:txBody>
          <a:bodyPr/>
          <a:lstStyle/>
          <a:p>
            <a:r>
              <a:rPr lang="ru-RU" b="1" dirty="0" smtClean="0"/>
              <a:t>«Я </a:t>
            </a:r>
            <a:r>
              <a:rPr lang="ru-RU" b="1" dirty="0"/>
              <a:t>что-то нажала и у меня все пропало»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46270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5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8213" y="87474"/>
            <a:ext cx="7344816" cy="612069"/>
          </a:xfrm>
        </p:spPr>
        <p:txBody>
          <a:bodyPr/>
          <a:lstStyle/>
          <a:p>
            <a:r>
              <a:rPr lang="ru-RU" dirty="0" smtClean="0"/>
              <a:t>Единое цифровое пространство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1475529" y="879562"/>
            <a:ext cx="4608510" cy="25922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017" y="2335614"/>
            <a:ext cx="4680012" cy="26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9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3780421"/>
          </a:xfrm>
        </p:spPr>
        <p:txBody>
          <a:bodyPr>
            <a:normAutofit/>
          </a:bodyPr>
          <a:lstStyle/>
          <a:p>
            <a:r>
              <a:rPr lang="ru-RU" dirty="0"/>
              <a:t>„Мы знали, что мир уже не будет прежним. Кто-то смеялся, кто-то плакал. Большинство молчали.“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8" r="14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330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8D1FE5F-B4B9-4EBC-B92D-D8A9FC47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653" y="375506"/>
            <a:ext cx="3888431" cy="2124237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r="2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23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55649" y="483518"/>
            <a:ext cx="3246109" cy="1656184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Личностно-развивающая образовательная среда  для педагогов средствами неформального образования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5652119" y="2715766"/>
            <a:ext cx="3384377" cy="1980219"/>
          </a:xfrm>
        </p:spPr>
        <p:txBody>
          <a:bodyPr>
            <a:normAutofit/>
          </a:bodyPr>
          <a:lstStyle/>
          <a:p>
            <a:r>
              <a:rPr lang="ru-RU" sz="1400" dirty="0"/>
              <a:t>Ачкасова Юлия Ивановна</a:t>
            </a:r>
          </a:p>
          <a:p>
            <a:r>
              <a:rPr lang="ru-RU" dirty="0" smtClean="0"/>
              <a:t>Директор </a:t>
            </a:r>
          </a:p>
          <a:p>
            <a:endParaRPr lang="ru-RU" dirty="0" smtClean="0"/>
          </a:p>
          <a:p>
            <a:pPr>
              <a:spcBef>
                <a:spcPts val="0"/>
              </a:spcBef>
            </a:pPr>
            <a:r>
              <a:rPr lang="ru-RU" dirty="0" smtClean="0"/>
              <a:t>государственного </a:t>
            </a:r>
            <a:r>
              <a:rPr lang="ru-RU" dirty="0"/>
              <a:t>бюджетного общеобразовательного </a:t>
            </a:r>
            <a:r>
              <a:rPr lang="ru-RU" dirty="0" smtClean="0"/>
              <a:t>учреждения 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средней </a:t>
            </a:r>
            <a:r>
              <a:rPr lang="ru-RU" dirty="0"/>
              <a:t>общеобразовательной </a:t>
            </a:r>
            <a:r>
              <a:rPr lang="ru-RU" dirty="0" smtClean="0"/>
              <a:t>школы № </a:t>
            </a:r>
            <a:r>
              <a:rPr lang="ru-RU" dirty="0"/>
              <a:t>21 Василеостровского района 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ru-RU" dirty="0" smtClean="0"/>
              <a:t>Санкт-Петербурга </a:t>
            </a:r>
            <a:r>
              <a:rPr lang="ru-RU" dirty="0"/>
              <a:t>имени Э.П. </a:t>
            </a:r>
            <a:r>
              <a:rPr lang="ru-RU" dirty="0" err="1"/>
              <a:t>Шаффе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5" y="0"/>
            <a:ext cx="45304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Самолёт всегда взлетает </a:t>
            </a:r>
            <a:r>
              <a:rPr lang="ru-RU" dirty="0"/>
              <a:t>против ветра</a:t>
            </a:r>
            <a:r>
              <a:rPr lang="ru-RU" dirty="0" smtClean="0"/>
              <a:t>...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xmlns="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354999"/>
            <a:ext cx="6983993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63" y="1203598"/>
            <a:ext cx="723602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6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629" y="951570"/>
            <a:ext cx="3888431" cy="2772308"/>
          </a:xfrm>
        </p:spPr>
        <p:txBody>
          <a:bodyPr>
            <a:normAutofit/>
          </a:bodyPr>
          <a:lstStyle/>
          <a:p>
            <a:r>
              <a:rPr lang="ru-RU" dirty="0" smtClean="0"/>
              <a:t>А – мы любим, то что делаем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– мы делаем, то что любим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5"/>
          </p:nvPr>
        </p:nvSpPr>
        <p:spPr>
          <a:xfrm>
            <a:off x="5004048" y="4227934"/>
            <a:ext cx="3892522" cy="576064"/>
          </a:xfrm>
        </p:spPr>
        <p:txBody>
          <a:bodyPr/>
          <a:lstStyle/>
          <a:p>
            <a:r>
              <a:rPr lang="ru-RU" dirty="0"/>
              <a:t>«Наши мечты — это наша работа, которую мы во что бы то ни стало должны сделать хорошо»</a:t>
            </a:r>
            <a:endParaRPr lang="ru-RU" b="1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r="291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883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5466"/>
            <a:ext cx="712348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676" y="125083"/>
            <a:ext cx="3888431" cy="8280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Школа – это люди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r="19570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r="16889"/>
          <a:stretch>
            <a:fillRect/>
          </a:stretch>
        </p:blipFill>
        <p:spPr/>
      </p:pic>
      <p:pic>
        <p:nvPicPr>
          <p:cNvPr id="16" name="Рисунок 15"/>
          <p:cNvPicPr>
            <a:picLocks noGrp="1" noChangeAspect="1"/>
          </p:cNvPicPr>
          <p:nvPr>
            <p:ph type="pic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66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803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Что такое НФО и почему мы его выбрали?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b="8460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8" r="17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521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Мотивы и установки </a:t>
            </a:r>
            <a:r>
              <a:rPr lang="ru-RU" b="1" dirty="0" smtClean="0"/>
              <a:t>педагогов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/>
              <a:t>организационная культура </a:t>
            </a:r>
            <a:r>
              <a:rPr lang="ru-RU" b="1" dirty="0"/>
              <a:t>и непрерывное образование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Параметры </a:t>
            </a:r>
            <a:r>
              <a:rPr lang="ru-RU" dirty="0" err="1" smtClean="0"/>
              <a:t>Хофстеда</a:t>
            </a:r>
            <a:r>
              <a:rPr lang="ru-RU" dirty="0" smtClean="0"/>
              <a:t> и меморандум непрерывного образования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3" b="21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577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1619265" y="2813755"/>
            <a:ext cx="2700299" cy="445313"/>
          </a:xfrm>
        </p:spPr>
        <p:txBody>
          <a:bodyPr/>
          <a:lstStyle/>
          <a:p>
            <a:r>
              <a:rPr lang="ru-RU" dirty="0"/>
              <a:t>путеводитель по школьной жизни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r="17566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 b="4138"/>
          <a:stretch>
            <a:fillRect/>
          </a:stretch>
        </p:blipFill>
        <p:spPr/>
      </p:pic>
      <p:pic>
        <p:nvPicPr>
          <p:cNvPr id="16" name="Рисунок 15"/>
          <p:cNvPicPr preferRelativeResize="0">
            <a:picLocks noGrp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r="22150"/>
          <a:stretch>
            <a:fillRect/>
          </a:stretch>
        </p:blipFill>
        <p:spPr/>
      </p:pic>
      <p:sp>
        <p:nvSpPr>
          <p:cNvPr id="18" name="Объект 3"/>
          <p:cNvSpPr txBox="1">
            <a:spLocks/>
          </p:cNvSpPr>
          <p:nvPr/>
        </p:nvSpPr>
        <p:spPr>
          <a:xfrm>
            <a:off x="1619672" y="3449481"/>
            <a:ext cx="2700299" cy="4345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>
                <a:tab pos="179388" algn="l"/>
              </a:tabLs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78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>
                <a:tab pos="357188" algn="l"/>
              </a:tabLs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визуальная коммуникация </a:t>
            </a:r>
            <a:endParaRPr lang="ru-RU" dirty="0"/>
          </a:p>
        </p:txBody>
      </p:sp>
      <p:sp>
        <p:nvSpPr>
          <p:cNvPr id="19" name="Объект 3"/>
          <p:cNvSpPr txBox="1">
            <a:spLocks/>
          </p:cNvSpPr>
          <p:nvPr/>
        </p:nvSpPr>
        <p:spPr>
          <a:xfrm>
            <a:off x="1619672" y="2040689"/>
            <a:ext cx="2700299" cy="4652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>
                <a:tab pos="179388" algn="l"/>
              </a:tabLs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78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>
                <a:tab pos="357188" algn="l"/>
              </a:tabLs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выездные педсоветы</a:t>
            </a:r>
            <a:endParaRPr lang="ru-RU" dirty="0"/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1626831" y="4191930"/>
            <a:ext cx="2700299" cy="4345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>
                <a:tab pos="179388" algn="l"/>
              </a:tabLs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78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>
                <a:tab pos="357188" algn="l"/>
              </a:tabLs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КПК по дефицитам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98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Универсальные компетенции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ru-RU" b="1" dirty="0"/>
              <a:t>осознанность, </a:t>
            </a:r>
            <a:endParaRPr lang="ru-RU" b="1" dirty="0" smtClean="0"/>
          </a:p>
          <a:p>
            <a:r>
              <a:rPr lang="ru-RU" b="1" dirty="0" smtClean="0"/>
              <a:t>когнитивная </a:t>
            </a:r>
            <a:r>
              <a:rPr lang="ru-RU" b="1" dirty="0"/>
              <a:t>гибкость, </a:t>
            </a:r>
            <a:endParaRPr lang="ru-RU" b="1" dirty="0" smtClean="0"/>
          </a:p>
          <a:p>
            <a:r>
              <a:rPr lang="ru-RU" b="1" dirty="0" smtClean="0"/>
              <a:t>адаптивность</a:t>
            </a:r>
            <a:r>
              <a:rPr lang="ru-RU" b="1" dirty="0"/>
              <a:t>, </a:t>
            </a:r>
            <a:endParaRPr lang="ru-RU" b="1" dirty="0" smtClean="0"/>
          </a:p>
          <a:p>
            <a:r>
              <a:rPr lang="ru-RU" b="1" dirty="0" err="1" smtClean="0"/>
              <a:t>клиентоориентированность</a:t>
            </a:r>
            <a:r>
              <a:rPr lang="ru-RU" b="1" dirty="0"/>
              <a:t>, </a:t>
            </a:r>
            <a:endParaRPr lang="ru-RU" b="1" dirty="0" smtClean="0"/>
          </a:p>
          <a:p>
            <a:r>
              <a:rPr lang="ru-RU" b="1" dirty="0" smtClean="0"/>
              <a:t>эмоциональный </a:t>
            </a:r>
            <a:r>
              <a:rPr lang="ru-RU" b="1" dirty="0"/>
              <a:t>интеллект, </a:t>
            </a:r>
            <a:endParaRPr lang="ru-RU" b="1" dirty="0" smtClean="0"/>
          </a:p>
          <a:p>
            <a:r>
              <a:rPr lang="ru-RU" b="1" dirty="0" smtClean="0"/>
              <a:t>умение </a:t>
            </a:r>
            <a:r>
              <a:rPr lang="ru-RU" b="1" dirty="0"/>
              <a:t>взаимодействовать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3" r="33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817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12886</TotalTime>
  <Words>211</Words>
  <Application>Microsoft Office PowerPoint</Application>
  <PresentationFormat>Экран (16:9)</PresentationFormat>
  <Paragraphs>51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Arial</vt:lpstr>
      <vt:lpstr>Calibri</vt:lpstr>
      <vt:lpstr>Тема Office</vt:lpstr>
      <vt:lpstr>Презентация PowerPoint</vt:lpstr>
      <vt:lpstr>Личностно-развивающая образовательная среда  для педагогов средствами неформального образования</vt:lpstr>
      <vt:lpstr>Самолёт всегда взлетает против ветра...</vt:lpstr>
      <vt:lpstr>А – мы любим, то что делаем   И  В – мы делаем, то что любим</vt:lpstr>
      <vt:lpstr>Школа – это люди</vt:lpstr>
      <vt:lpstr>Что такое НФО и почему мы его выбрали?</vt:lpstr>
      <vt:lpstr>Мотивы и установки педагогов</vt:lpstr>
      <vt:lpstr>Презентация PowerPoint</vt:lpstr>
      <vt:lpstr>Универсальные компетенции </vt:lpstr>
      <vt:lpstr>Осознанность, гибкость, адаптивность и т.д.</vt:lpstr>
      <vt:lpstr>«Умение взаимодействовать»</vt:lpstr>
      <vt:lpstr>Технологии и инструменты </vt:lpstr>
      <vt:lpstr>Единое цифровое пространство</vt:lpstr>
      <vt:lpstr>„Мы знали, что мир уже не будет прежним. Кто-то смеялся, кто-то плакал. Большинство молчали.“  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Юлия Ачкасова</cp:lastModifiedBy>
  <cp:revision>331</cp:revision>
  <cp:lastPrinted>2017-03-30T08:39:18Z</cp:lastPrinted>
  <dcterms:created xsi:type="dcterms:W3CDTF">2017-03-23T13:26:11Z</dcterms:created>
  <dcterms:modified xsi:type="dcterms:W3CDTF">2021-03-25T06:01:04Z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